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2" r:id="rId1"/>
  </p:sldMasterIdLst>
  <p:notesMasterIdLst>
    <p:notesMasterId r:id="rId107"/>
  </p:notesMasterIdLst>
  <p:handoutMasterIdLst>
    <p:handoutMasterId r:id="rId108"/>
  </p:handoutMasterIdLst>
  <p:sldIdLst>
    <p:sldId id="280" r:id="rId2"/>
    <p:sldId id="541" r:id="rId3"/>
    <p:sldId id="542" r:id="rId4"/>
    <p:sldId id="543" r:id="rId5"/>
    <p:sldId id="544" r:id="rId6"/>
    <p:sldId id="545" r:id="rId7"/>
    <p:sldId id="546" r:id="rId8"/>
    <p:sldId id="547" r:id="rId9"/>
    <p:sldId id="548" r:id="rId10"/>
    <p:sldId id="549" r:id="rId11"/>
    <p:sldId id="604" r:id="rId12"/>
    <p:sldId id="550" r:id="rId13"/>
    <p:sldId id="551" r:id="rId14"/>
    <p:sldId id="552" r:id="rId15"/>
    <p:sldId id="553" r:id="rId16"/>
    <p:sldId id="554" r:id="rId17"/>
    <p:sldId id="555" r:id="rId18"/>
    <p:sldId id="556" r:id="rId19"/>
    <p:sldId id="557" r:id="rId20"/>
    <p:sldId id="605" r:id="rId21"/>
    <p:sldId id="606" r:id="rId22"/>
    <p:sldId id="558" r:id="rId23"/>
    <p:sldId id="559" r:id="rId24"/>
    <p:sldId id="560" r:id="rId25"/>
    <p:sldId id="561" r:id="rId26"/>
    <p:sldId id="562" r:id="rId27"/>
    <p:sldId id="607" r:id="rId28"/>
    <p:sldId id="563" r:id="rId29"/>
    <p:sldId id="567" r:id="rId30"/>
    <p:sldId id="608" r:id="rId31"/>
    <p:sldId id="568" r:id="rId32"/>
    <p:sldId id="569" r:id="rId33"/>
    <p:sldId id="570" r:id="rId34"/>
    <p:sldId id="571" r:id="rId35"/>
    <p:sldId id="572" r:id="rId36"/>
    <p:sldId id="573" r:id="rId37"/>
    <p:sldId id="632" r:id="rId38"/>
    <p:sldId id="629" r:id="rId39"/>
    <p:sldId id="630" r:id="rId40"/>
    <p:sldId id="631" r:id="rId41"/>
    <p:sldId id="633" r:id="rId42"/>
    <p:sldId id="634" r:id="rId43"/>
    <p:sldId id="635" r:id="rId44"/>
    <p:sldId id="636" r:id="rId45"/>
    <p:sldId id="637" r:id="rId46"/>
    <p:sldId id="638" r:id="rId47"/>
    <p:sldId id="639" r:id="rId48"/>
    <p:sldId id="640" r:id="rId49"/>
    <p:sldId id="641" r:id="rId50"/>
    <p:sldId id="642" r:id="rId51"/>
    <p:sldId id="643" r:id="rId52"/>
    <p:sldId id="644" r:id="rId53"/>
    <p:sldId id="647" r:id="rId54"/>
    <p:sldId id="574" r:id="rId55"/>
    <p:sldId id="575" r:id="rId56"/>
    <p:sldId id="576" r:id="rId57"/>
    <p:sldId id="577" r:id="rId58"/>
    <p:sldId id="578" r:id="rId59"/>
    <p:sldId id="579" r:id="rId60"/>
    <p:sldId id="580" r:id="rId61"/>
    <p:sldId id="581" r:id="rId62"/>
    <p:sldId id="611" r:id="rId63"/>
    <p:sldId id="612" r:id="rId64"/>
    <p:sldId id="613" r:id="rId65"/>
    <p:sldId id="582" r:id="rId66"/>
    <p:sldId id="614" r:id="rId67"/>
    <p:sldId id="615" r:id="rId68"/>
    <p:sldId id="616" r:id="rId69"/>
    <p:sldId id="617" r:id="rId70"/>
    <p:sldId id="618" r:id="rId71"/>
    <p:sldId id="621" r:id="rId72"/>
    <p:sldId id="583" r:id="rId73"/>
    <p:sldId id="584" r:id="rId74"/>
    <p:sldId id="585" r:id="rId75"/>
    <p:sldId id="586" r:id="rId76"/>
    <p:sldId id="619" r:id="rId77"/>
    <p:sldId id="622" r:id="rId78"/>
    <p:sldId id="587" r:id="rId79"/>
    <p:sldId id="620" r:id="rId80"/>
    <p:sldId id="645" r:id="rId81"/>
    <p:sldId id="646" r:id="rId82"/>
    <p:sldId id="588" r:id="rId83"/>
    <p:sldId id="589" r:id="rId84"/>
    <p:sldId id="590" r:id="rId85"/>
    <p:sldId id="591" r:id="rId86"/>
    <p:sldId id="624" r:id="rId87"/>
    <p:sldId id="625" r:id="rId88"/>
    <p:sldId id="626" r:id="rId89"/>
    <p:sldId id="627" r:id="rId90"/>
    <p:sldId id="628" r:id="rId91"/>
    <p:sldId id="592" r:id="rId92"/>
    <p:sldId id="593" r:id="rId93"/>
    <p:sldId id="594" r:id="rId94"/>
    <p:sldId id="595" r:id="rId95"/>
    <p:sldId id="648" r:id="rId96"/>
    <p:sldId id="596" r:id="rId97"/>
    <p:sldId id="597" r:id="rId98"/>
    <p:sldId id="598" r:id="rId99"/>
    <p:sldId id="599" r:id="rId100"/>
    <p:sldId id="600" r:id="rId101"/>
    <p:sldId id="601" r:id="rId102"/>
    <p:sldId id="602" r:id="rId103"/>
    <p:sldId id="603" r:id="rId104"/>
    <p:sldId id="609" r:id="rId105"/>
    <p:sldId id="610" r:id="rId106"/>
  </p:sldIdLst>
  <p:sldSz cx="12192000" cy="6858000"/>
  <p:notesSz cx="9928225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49" autoAdjust="0"/>
    <p:restoredTop sz="93445" autoAdjust="0"/>
  </p:normalViewPr>
  <p:slideViewPr>
    <p:cSldViewPr snapToGrid="0">
      <p:cViewPr varScale="1">
        <p:scale>
          <a:sx n="86" d="100"/>
          <a:sy n="86" d="100"/>
        </p:scale>
        <p:origin x="126" y="5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93CAB-A6E8-4F84-B002-DB1C4B9BC43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271A0-3214-4C0F-98E9-07E8770FB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946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6B409-7F35-4B75-975D-83CC9322541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E2D1D-25A5-45DC-B24F-AC401B916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81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ru/%D0%A6%D0%B2%D0%B5%D1%82%D0%BE%D0%B2%D0%B0%D1%8F_%D0%BC%D0%BE%D0%B4%D0%B5%D0%BB%D1%8C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wikiwand.com/ru/%D0%A1%D0%B2%D0%B5%D1%82%D0%BB%D0%BE%D1%82%D0%B0_(%D1%86%D0%B2%D0%B5%D1%82)" TargetMode="External"/><Relationship Id="rId5" Type="http://schemas.openxmlformats.org/officeDocument/2006/relationships/hyperlink" Target="https://www.wikiwand.com/ru/%D0%9D%D0%B0%D1%81%D1%8B%D1%89%D0%B5%D0%BD%D0%BD%D0%BE%D1%81%D1%82%D1%8C_(%D1%86%D0%B2%D0%B5%D1%82)" TargetMode="External"/><Relationship Id="rId4" Type="http://schemas.openxmlformats.org/officeDocument/2006/relationships/hyperlink" Target="https://www.wikiwand.com/ru/%D0%A2%D0%BE%D0%BD_(%D1%86%D0%B2%D0%B5%D1%82)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ru/%D0%A6%D0%B2%D0%B5%D1%82%D0%BE%D0%B2%D0%B0%D1%8F_%D0%BC%D0%BE%D0%B4%D0%B5%D0%BB%D1%8C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wikiwand.com/ru/%D0%A1%D0%B2%D0%B5%D1%82%D0%BB%D0%BE%D1%82%D0%B0_(%D1%86%D0%B2%D0%B5%D1%82)" TargetMode="External"/><Relationship Id="rId5" Type="http://schemas.openxmlformats.org/officeDocument/2006/relationships/hyperlink" Target="https://www.wikiwand.com/ru/%D0%9D%D0%B0%D1%81%D1%8B%D1%89%D0%B5%D0%BD%D0%BD%D0%BE%D1%81%D1%82%D1%8C_(%D1%86%D0%B2%D0%B5%D1%82)" TargetMode="External"/><Relationship Id="rId4" Type="http://schemas.openxmlformats.org/officeDocument/2006/relationships/hyperlink" Target="https://www.wikiwand.com/ru/%D0%A2%D0%BE%D0%BD_(%D1%86%D0%B2%D0%B5%D1%82)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ru/%D0%A6%D0%B2%D0%B5%D1%82%D0%BE%D0%B2%D0%B0%D1%8F_%D0%BC%D0%BE%D0%B4%D0%B5%D0%BB%D1%8C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wikiwand.com/ru/%D0%A1%D0%B2%D0%B5%D1%82%D0%BB%D0%BE%D1%82%D0%B0_(%D1%86%D0%B2%D0%B5%D1%82)" TargetMode="External"/><Relationship Id="rId5" Type="http://schemas.openxmlformats.org/officeDocument/2006/relationships/hyperlink" Target="https://www.wikiwand.com/ru/%D0%9D%D0%B0%D1%81%D1%8B%D1%89%D0%B5%D0%BD%D0%BD%D0%BE%D1%81%D1%82%D1%8C_(%D1%86%D0%B2%D0%B5%D1%82)" TargetMode="External"/><Relationship Id="rId4" Type="http://schemas.openxmlformats.org/officeDocument/2006/relationships/hyperlink" Target="https://www.wikiwand.com/ru/%D0%A2%D0%BE%D0%BD_(%D1%86%D0%B2%D0%B5%D1%82)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reference.sitepoint.com/css/at-namespace" TargetMode="External"/><Relationship Id="rId3" Type="http://schemas.openxmlformats.org/officeDocument/2006/relationships/hyperlink" Target="http://reference.sitepoint.com/css/at-charset" TargetMode="External"/><Relationship Id="rId7" Type="http://schemas.openxmlformats.org/officeDocument/2006/relationships/hyperlink" Target="http://reference.sitepoint.com/css/at-fontface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reference.sitepoint.com/css/at-page" TargetMode="External"/><Relationship Id="rId5" Type="http://schemas.openxmlformats.org/officeDocument/2006/relationships/hyperlink" Target="http://reference.sitepoint.com/css/at-media" TargetMode="External"/><Relationship Id="rId4" Type="http://schemas.openxmlformats.org/officeDocument/2006/relationships/hyperlink" Target="http://reference.sitepoint.com/css/at-import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69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p:first-child</a:t>
            </a:r>
            <a:r>
              <a:rPr lang="en-US" baseline="0" dirty="0" smtClean="0"/>
              <a:t> – </a:t>
            </a:r>
            <a:r>
              <a:rPr lang="ru-RU" baseline="0" dirty="0" smtClean="0"/>
              <a:t>это выбор абзаца (</a:t>
            </a:r>
            <a:r>
              <a:rPr lang="en-US" baseline="0" dirty="0" smtClean="0"/>
              <a:t>p</a:t>
            </a:r>
            <a:r>
              <a:rPr lang="ru-RU" baseline="0" dirty="0" smtClean="0"/>
              <a:t>)</a:t>
            </a:r>
            <a:r>
              <a:rPr lang="en-US" baseline="0" dirty="0" smtClean="0"/>
              <a:t>, </a:t>
            </a:r>
            <a:r>
              <a:rPr lang="ru-RU" baseline="0" dirty="0" smtClean="0"/>
              <a:t>который является первым дочерним элементом, а не выбор у абзаца первого дочернего элемента.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54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argument passed into :not() must be a simple selector - therefore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combinators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(such as + and &gt;) and pseudo-elements are not valid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1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CSS3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псевдоэлементы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стали обозначаться двумя двоеточиями, чтобы синтаксис отличался от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псевдоклассов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если по-старому делать, браузеры поймут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90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Firefox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использует нестандартный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псевдоэлемент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::-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moz-selection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Псевдоэлемент</a:t>
            </a:r>
            <a:r>
              <a:rPr lang="ru-RU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::</a:t>
            </a:r>
            <a:r>
              <a:rPr lang="ru-RU" sz="1200" b="1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</a:t>
            </a:r>
            <a:r>
              <a:rPr lang="ru-RU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удалён из спецификации CSS3 и добавлен в рабочий проект CSS4.</a:t>
            </a:r>
            <a:endParaRPr lang="en-US" sz="1200" b="1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95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http://www.w3.org/TR/CSS21/propidx.html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28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Читаем</a:t>
            </a:r>
            <a:r>
              <a:rPr lang="ru-RU" baseline="0" dirty="0" smtClean="0"/>
              <a:t>:</a:t>
            </a:r>
          </a:p>
          <a:p>
            <a:r>
              <a:rPr lang="en-US" dirty="0" smtClean="0"/>
              <a:t>https://www.google.by/webhp?sourceid=chrome-instant&amp;ion=1&amp;espv=2&amp;ie=UTF-8#q=256%20css%20classes%20can%20override%20an%20id</a:t>
            </a:r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71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Корневой элемент в </a:t>
            </a:r>
            <a:r>
              <a:rPr lang="en-US" dirty="0" smtClean="0"/>
              <a:t>HTML-</a:t>
            </a:r>
            <a:r>
              <a:rPr lang="ru-RU" dirty="0" smtClean="0"/>
              <a:t>документе – это </a:t>
            </a:r>
            <a:r>
              <a:rPr lang="en-US" dirty="0" smtClean="0"/>
              <a:t>&lt;html&gt;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http://www.w3.org/Style/Examples/007/units.ru.html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Пиксели</a:t>
            </a:r>
            <a:r>
              <a:rPr lang="ru-RU" baseline="0" dirty="0" smtClean="0"/>
              <a:t> </a:t>
            </a:r>
            <a:r>
              <a:rPr lang="en-US" baseline="0" dirty="0" smtClean="0"/>
              <a:t>CSS </a:t>
            </a:r>
            <a:r>
              <a:rPr lang="ru-RU" baseline="0" dirty="0" smtClean="0"/>
              <a:t>зависят от </a:t>
            </a:r>
            <a:r>
              <a:rPr lang="en-US" baseline="0" dirty="0" smtClean="0"/>
              <a:t>DPI </a:t>
            </a:r>
            <a:r>
              <a:rPr lang="ru-RU" baseline="0" dirty="0" smtClean="0"/>
              <a:t>экрана. Если </a:t>
            </a:r>
            <a:r>
              <a:rPr lang="en-US" baseline="0" dirty="0" smtClean="0"/>
              <a:t>DPI = 144px, </a:t>
            </a:r>
            <a:r>
              <a:rPr lang="ru-RU" baseline="0" dirty="0" smtClean="0"/>
              <a:t>то 100</a:t>
            </a:r>
            <a:r>
              <a:rPr lang="en-US" baseline="0" dirty="0" err="1" smtClean="0"/>
              <a:t>px</a:t>
            </a:r>
            <a:r>
              <a:rPr lang="ru-RU" baseline="0" dirty="0" smtClean="0"/>
              <a:t> превращается в 150 физических пикселей!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93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http://www.w3.org/TR/css3-color/#html4</a:t>
            </a:r>
          </a:p>
          <a:p>
            <a:endParaRPr lang="en-US" dirty="0" smtClean="0"/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Saturation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Lightness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—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цветовая модель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 которой цветовыми координатами являются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тон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насыщенность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светлота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64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http://www.w3.org/TR/css3-color/#html4</a:t>
            </a:r>
          </a:p>
          <a:p>
            <a:endParaRPr lang="en-US" dirty="0" smtClean="0"/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Saturation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Lightness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—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цветовая модель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 которой цветовыми координатами являются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тон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насыщенность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светлота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6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http://www.w3.org/TR/css3-color/#html4</a:t>
            </a:r>
          </a:p>
          <a:p>
            <a:endParaRPr lang="en-US" dirty="0" smtClean="0"/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Saturation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Lightness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—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цветовая модель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 которой цветовыми координатами являются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тон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насыщенность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светлота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64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9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 не все </a:t>
            </a:r>
            <a:r>
              <a:rPr lang="en-US" dirty="0" smtClean="0"/>
              <a:t>at-rules.</a:t>
            </a:r>
            <a:r>
              <a:rPr lang="en-US" baseline="0" dirty="0" smtClean="0"/>
              <a:t> </a:t>
            </a:r>
            <a:r>
              <a:rPr lang="ru-RU" baseline="0" dirty="0" smtClean="0"/>
              <a:t>Вот список: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Section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charset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to specify the character encoding of an external style sheet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import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mechanism for importing one style sheet into another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media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specifies that one or more rule sets in a style sheet will apply only to certain media types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page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specifies margin values for the page box in style sheets for paged media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font-face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 custom font properties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namespace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declares an XML namespace in CSS3</a:t>
            </a:r>
          </a:p>
          <a:p>
            <a:r>
              <a:rPr lang="ru-RU" baseline="0" dirty="0" smtClean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01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http://tools.css3.info/selectors-test/test.html</a:t>
            </a:r>
            <a:endParaRPr lang="ru-RU" dirty="0" smtClean="0"/>
          </a:p>
          <a:p>
            <a:endParaRPr lang="ru-RU" dirty="0" smtClean="0"/>
          </a:p>
          <a:p>
            <a:r>
              <a:rPr lang="en-US" dirty="0" smtClean="0"/>
              <a:t>http://www.w3.org/TR/selectors/#selectors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27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 этими селекторами</a:t>
            </a:r>
            <a:r>
              <a:rPr lang="ru-RU" baseline="0" dirty="0" smtClean="0"/>
              <a:t> у браузеров всё хорошо. Почти хорошо у </a:t>
            </a:r>
            <a:r>
              <a:rPr lang="en-US" baseline="0" dirty="0" smtClean="0"/>
              <a:t>IE8.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40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76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33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5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95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81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02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2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94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58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642AE0A-37F8-43B6-8A56-4BDD2B51FA78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51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44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642AE0A-37F8-43B6-8A56-4BDD2B51FA78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27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jigsaw.w3.org/css-validato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1.xml"/><Relationship Id="rId5" Type="http://schemas.openxmlformats.org/officeDocument/2006/relationships/slide" Target="slide31.xml"/><Relationship Id="rId4" Type="http://schemas.openxmlformats.org/officeDocument/2006/relationships/slide" Target="slide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olorpicker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acksunsoftware.com/colormania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sovetybloga.ru/colormania-kak-polzovatsya-kak-uznat-html-kod-cveta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X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W3C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htmlweb.ru/html/symbols.php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caniuse.com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superuser.com/questions/318912/how-to-override-the-css-of-a-site-in-firefox-with-usercontent-css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СОВРЕМЕННЫЕ ТЕХНОЛОГИИ РАЗРАБОТКИ </a:t>
            </a:r>
            <a:r>
              <a:rPr lang="en-US" b="1" dirty="0"/>
              <a:t>WEB</a:t>
            </a:r>
            <a:r>
              <a:rPr lang="ru-RU" b="1" dirty="0"/>
              <a:t>-ПРИЛОЖЕНИЙ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Лекция</a:t>
            </a:r>
            <a:r>
              <a:rPr lang="en-US" dirty="0" smtClean="0"/>
              <a:t>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2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r>
              <a:rPr lang="ru-RU" dirty="0" smtClean="0"/>
              <a:t> и браузеры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1" y="1846264"/>
            <a:ext cx="5136466" cy="3958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71" y="1846263"/>
            <a:ext cx="4794209" cy="393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5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Вес правила – примеры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096963" y="1846263"/>
          <a:ext cx="6374740" cy="43586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48660"/>
                <a:gridCol w="731520"/>
                <a:gridCol w="731520"/>
                <a:gridCol w="731520"/>
                <a:gridCol w="731520"/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Селектор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rgbClr val="8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* {}</a:t>
                      </a:r>
                      <a:endParaRPr lang="en-US" sz="2000" kern="1200" dirty="0">
                        <a:solidFill>
                          <a:srgbClr val="800000"/>
                        </a:solidFill>
                        <a:highlight>
                          <a:srgbClr val="FFFFFF"/>
                        </a:highlight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kern="1200" dirty="0" smtClean="0">
                          <a:solidFill>
                            <a:srgbClr val="8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 {}</a:t>
                      </a:r>
                      <a:endParaRPr lang="en-US" sz="2000" kern="1200" dirty="0">
                        <a:solidFill>
                          <a:srgbClr val="800000"/>
                        </a:solidFill>
                        <a:highlight>
                          <a:srgbClr val="FFFFFF"/>
                        </a:highlight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kern="1200" dirty="0" err="1" smtClean="0">
                          <a:solidFill>
                            <a:srgbClr val="8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li:first-line</a:t>
                      </a:r>
                      <a:r>
                        <a:rPr lang="en-US" sz="2000" kern="1200" dirty="0" smtClean="0">
                          <a:solidFill>
                            <a:srgbClr val="8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{}</a:t>
                      </a:r>
                      <a:endParaRPr lang="en-US" sz="2000" kern="1200" dirty="0">
                        <a:solidFill>
                          <a:srgbClr val="800000"/>
                        </a:solidFill>
                        <a:highlight>
                          <a:srgbClr val="FFFFFF"/>
                        </a:highlight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kern="1200" dirty="0" smtClean="0">
                          <a:solidFill>
                            <a:srgbClr val="8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ul li {}</a:t>
                      </a:r>
                      <a:endParaRPr lang="en-US" sz="2000" kern="1200" dirty="0">
                        <a:solidFill>
                          <a:srgbClr val="800000"/>
                        </a:solidFill>
                        <a:highlight>
                          <a:srgbClr val="FFFFFF"/>
                        </a:highlight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kern="1200" dirty="0" smtClean="0">
                          <a:solidFill>
                            <a:srgbClr val="8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ul ol+li {}</a:t>
                      </a:r>
                      <a:endParaRPr lang="en-US" sz="2000" kern="1200" dirty="0">
                        <a:solidFill>
                          <a:srgbClr val="800000"/>
                        </a:solidFill>
                        <a:highlight>
                          <a:srgbClr val="FFFFFF"/>
                        </a:highlight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rgbClr val="8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h1 + *[</a:t>
                      </a:r>
                      <a:r>
                        <a:rPr lang="en-US" sz="2000" kern="1200" dirty="0" err="1" smtClean="0">
                          <a:solidFill>
                            <a:srgbClr val="8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rel</a:t>
                      </a:r>
                      <a:r>
                        <a:rPr lang="en-US" sz="2000" kern="1200" dirty="0" smtClean="0">
                          <a:solidFill>
                            <a:srgbClr val="8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=up] {}</a:t>
                      </a:r>
                      <a:endParaRPr lang="en-US" sz="2000" kern="1200" dirty="0">
                        <a:solidFill>
                          <a:srgbClr val="800000"/>
                        </a:solidFill>
                        <a:highlight>
                          <a:srgbClr val="FFFFFF"/>
                        </a:highlight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kern="1200" dirty="0" err="1" smtClean="0">
                          <a:solidFill>
                            <a:srgbClr val="8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sz="2000" kern="1200" dirty="0" smtClean="0">
                          <a:solidFill>
                            <a:srgbClr val="8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dirty="0" err="1" smtClean="0">
                          <a:solidFill>
                            <a:srgbClr val="8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ol</a:t>
                      </a:r>
                      <a:r>
                        <a:rPr lang="en-US" sz="2000" kern="1200" dirty="0" smtClean="0">
                          <a:solidFill>
                            <a:srgbClr val="8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dirty="0" err="1" smtClean="0">
                          <a:solidFill>
                            <a:srgbClr val="8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li.red</a:t>
                      </a:r>
                      <a:r>
                        <a:rPr lang="en-US" sz="2000" kern="1200" dirty="0" smtClean="0">
                          <a:solidFill>
                            <a:srgbClr val="8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{}</a:t>
                      </a:r>
                      <a:endParaRPr lang="en-US" sz="2000" kern="1200" dirty="0">
                        <a:solidFill>
                          <a:srgbClr val="800000"/>
                        </a:solidFill>
                        <a:highlight>
                          <a:srgbClr val="FFFFFF"/>
                        </a:highlight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kern="1200" dirty="0" err="1" smtClean="0">
                          <a:solidFill>
                            <a:srgbClr val="8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li.red.level</a:t>
                      </a:r>
                      <a:r>
                        <a:rPr lang="en-US" sz="2000" kern="1200" dirty="0" smtClean="0">
                          <a:solidFill>
                            <a:srgbClr val="8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{}</a:t>
                      </a:r>
                      <a:endParaRPr lang="en-US" sz="2000" kern="1200" dirty="0">
                        <a:solidFill>
                          <a:srgbClr val="800000"/>
                        </a:solidFill>
                        <a:highlight>
                          <a:srgbClr val="FFFFFF"/>
                        </a:highlight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rgbClr val="8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</a:t>
                      </a:r>
                      <a:r>
                        <a:rPr lang="en-US" sz="2000" kern="1200" dirty="0" err="1" smtClean="0">
                          <a:solidFill>
                            <a:srgbClr val="8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sz="2000" kern="1200" dirty="0" smtClean="0">
                          <a:solidFill>
                            <a:srgbClr val="8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{}</a:t>
                      </a:r>
                      <a:endParaRPr lang="en-US" sz="2000" kern="1200" dirty="0">
                        <a:solidFill>
                          <a:srgbClr val="800000"/>
                        </a:solidFill>
                        <a:highlight>
                          <a:srgbClr val="FFFFFF"/>
                        </a:highlight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rgbClr val="8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style=""</a:t>
                      </a:r>
                      <a:endParaRPr lang="en-US" sz="2000" kern="1200" dirty="0">
                        <a:solidFill>
                          <a:srgbClr val="800000"/>
                        </a:solidFill>
                        <a:highlight>
                          <a:srgbClr val="FFFFFF"/>
                        </a:highlight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94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Вес правила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dirty="0" smtClean="0"/>
              <a:t>Веса сравниваем, начиная с самых левых элементов.</a:t>
            </a:r>
          </a:p>
          <a:p>
            <a:r>
              <a:rPr lang="ru-RU" sz="3200" dirty="0" smtClean="0"/>
              <a:t>В случае равенства смотрим на следующий справа элемент, и так далее.</a:t>
            </a:r>
            <a:endParaRPr lang="en-US" sz="3200" dirty="0" smtClean="0"/>
          </a:p>
          <a:p>
            <a:r>
              <a:rPr lang="ru-RU" sz="3200" dirty="0" smtClean="0"/>
              <a:t>(1, 0, 0, 0) </a:t>
            </a:r>
            <a:r>
              <a:rPr lang="en-US" sz="3200" dirty="0" smtClean="0"/>
              <a:t>&gt; (0,</a:t>
            </a:r>
            <a:r>
              <a:rPr lang="ru-RU" sz="3200" dirty="0" smtClean="0"/>
              <a:t> </a:t>
            </a:r>
            <a:r>
              <a:rPr lang="en-US" sz="3200" dirty="0" smtClean="0"/>
              <a:t>0,</a:t>
            </a:r>
            <a:r>
              <a:rPr lang="ru-RU" sz="3200" dirty="0" smtClean="0"/>
              <a:t> </a:t>
            </a:r>
            <a:r>
              <a:rPr lang="en-US" sz="3200" dirty="0" smtClean="0"/>
              <a:t>2,</a:t>
            </a:r>
            <a:r>
              <a:rPr lang="ru-RU" sz="3200" dirty="0" smtClean="0"/>
              <a:t> </a:t>
            </a:r>
            <a:r>
              <a:rPr lang="en-US" sz="3200" dirty="0" smtClean="0"/>
              <a:t>1)</a:t>
            </a:r>
          </a:p>
          <a:p>
            <a:r>
              <a:rPr lang="en-US" sz="3200" dirty="0" smtClean="0"/>
              <a:t>(0,</a:t>
            </a:r>
            <a:r>
              <a:rPr lang="ru-RU" sz="3200" dirty="0" smtClean="0"/>
              <a:t> </a:t>
            </a:r>
            <a:r>
              <a:rPr lang="en-US" sz="3200" dirty="0" smtClean="0"/>
              <a:t>0,</a:t>
            </a:r>
            <a:r>
              <a:rPr lang="ru-RU" sz="3200" dirty="0" smtClean="0"/>
              <a:t> </a:t>
            </a:r>
            <a:r>
              <a:rPr lang="en-US" sz="3200" dirty="0" smtClean="0"/>
              <a:t>1,</a:t>
            </a:r>
            <a:r>
              <a:rPr lang="ru-RU" sz="3200" dirty="0" smtClean="0"/>
              <a:t> </a:t>
            </a:r>
            <a:r>
              <a:rPr lang="en-US" sz="3200" dirty="0" smtClean="0"/>
              <a:t>0) &gt; (0,</a:t>
            </a:r>
            <a:r>
              <a:rPr lang="ru-RU" sz="3200" dirty="0" smtClean="0"/>
              <a:t> </a:t>
            </a:r>
            <a:r>
              <a:rPr lang="en-US" sz="3200" dirty="0" smtClean="0"/>
              <a:t>0,</a:t>
            </a:r>
            <a:r>
              <a:rPr lang="ru-RU" sz="3200" dirty="0" smtClean="0"/>
              <a:t> </a:t>
            </a:r>
            <a:r>
              <a:rPr lang="en-US" sz="3200" dirty="0" smtClean="0"/>
              <a:t>0,</a:t>
            </a:r>
            <a:r>
              <a:rPr lang="ru-RU" sz="3200" dirty="0" smtClean="0"/>
              <a:t> </a:t>
            </a:r>
            <a:r>
              <a:rPr lang="en-US" sz="3200" dirty="0" smtClean="0"/>
              <a:t>4)</a:t>
            </a:r>
          </a:p>
          <a:p>
            <a:endParaRPr lang="en-US" sz="3200" dirty="0"/>
          </a:p>
          <a:p>
            <a:r>
              <a:rPr lang="ru-RU" sz="3200" dirty="0" smtClean="0"/>
              <a:t>В итоге применяется то правило, у которого </a:t>
            </a:r>
            <a:r>
              <a:rPr lang="ru-RU" sz="3200" b="1" dirty="0" smtClean="0"/>
              <a:t>вес больше</a:t>
            </a:r>
            <a:r>
              <a:rPr lang="ru-RU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17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Вес правила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4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#main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4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black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4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#sub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4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4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2400" b="1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&lt;!-- какого цвета будет вопросительный знак? --&gt;</a:t>
            </a:r>
            <a:endParaRPr lang="ru-RU" sz="2400" b="1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="main"&gt;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="sub"&gt;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?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4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4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4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66984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 правила 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dirty="0" smtClean="0"/>
              <a:t>К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="sub</a:t>
            </a:r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r>
              <a:rPr lang="en-US" sz="3200" dirty="0" smtClean="0"/>
              <a:t> </a:t>
            </a:r>
            <a:r>
              <a:rPr lang="ru-RU" sz="3200" dirty="0" smtClean="0"/>
              <a:t>подходят оба правила!</a:t>
            </a:r>
          </a:p>
          <a:p>
            <a:pPr lvl="0">
              <a:buClr>
                <a:srgbClr val="1CADE4"/>
              </a:buClr>
            </a:pPr>
            <a:r>
              <a:rPr lang="en-US" sz="24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#main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4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black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sz="3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у этого вес (0,1,0,1)</a:t>
            </a:r>
            <a:endParaRPr lang="ru-RU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buClr>
                <a:srgbClr val="1CADE4"/>
              </a:buClr>
            </a:pPr>
            <a:r>
              <a:rPr lang="en-US" sz="24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#sub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red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ru-R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ru-RU" sz="3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у </a:t>
            </a:r>
            <a:r>
              <a:rPr lang="ru-RU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этого вес </a:t>
            </a:r>
            <a:r>
              <a:rPr lang="ru-RU" sz="3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(0,1,0,0)</a:t>
            </a:r>
          </a:p>
          <a:p>
            <a:pPr lvl="0">
              <a:buClr>
                <a:srgbClr val="1CADE4"/>
              </a:buClr>
            </a:pPr>
            <a:endParaRPr lang="ru-RU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buClr>
                <a:srgbClr val="1CADE4"/>
              </a:buClr>
            </a:pPr>
            <a:r>
              <a:rPr lang="ru-RU" sz="3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Значит, будет чёрного цвета!</a:t>
            </a:r>
            <a:endParaRPr lang="ru-RU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</a:pPr>
            <a:endParaRPr lang="en-US" sz="2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ru-RU" sz="3200" dirty="0" smtClean="0"/>
          </a:p>
        </p:txBody>
      </p:sp>
    </p:spTree>
    <p:extLst>
      <p:ext uri="{BB962C8B-B14F-4D97-AF65-F5344CB8AC3E}">
        <p14:creationId xmlns:p14="http://schemas.microsoft.com/office/powerpoint/2010/main" val="183288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38200" y="34647"/>
            <a:ext cx="91440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p {</a:t>
            </a:r>
            <a:endParaRPr lang="ru-RU" sz="3200" dirty="0"/>
          </a:p>
          <a:p>
            <a:r>
              <a:rPr lang="en-US" sz="3200" dirty="0"/>
              <a:t>   font-family: </a:t>
            </a:r>
            <a:r>
              <a:rPr lang="en-US" sz="3200" dirty="0" err="1"/>
              <a:t>arial</a:t>
            </a:r>
            <a:r>
              <a:rPr lang="en-US" sz="3200" dirty="0"/>
              <a:t>, </a:t>
            </a:r>
            <a:r>
              <a:rPr lang="en-US" sz="3200" dirty="0" err="1"/>
              <a:t>helvetica</a:t>
            </a:r>
            <a:r>
              <a:rPr lang="en-US" sz="3200" dirty="0"/>
              <a:t>, sans-serif; </a:t>
            </a:r>
            <a:endParaRPr lang="ru-RU" sz="3200" dirty="0"/>
          </a:p>
          <a:p>
            <a:r>
              <a:rPr lang="en-US" sz="3200" dirty="0"/>
              <a:t>}</a:t>
            </a:r>
            <a:endParaRPr lang="ru-RU" sz="3200" dirty="0"/>
          </a:p>
          <a:p>
            <a:r>
              <a:rPr lang="en-US" sz="3200" dirty="0"/>
              <a:t>h2 {</a:t>
            </a:r>
            <a:endParaRPr lang="ru-RU" sz="3200" dirty="0"/>
          </a:p>
          <a:p>
            <a:r>
              <a:rPr lang="en-US" sz="3200" dirty="0"/>
              <a:t>   font-size: 20pt; </a:t>
            </a:r>
            <a:endParaRPr lang="ru-RU" sz="3200" dirty="0"/>
          </a:p>
          <a:p>
            <a:r>
              <a:rPr lang="en-US" sz="3200" dirty="0"/>
              <a:t>   color: red; </a:t>
            </a:r>
            <a:endParaRPr lang="ru-RU" sz="3200" dirty="0"/>
          </a:p>
          <a:p>
            <a:r>
              <a:rPr lang="en-US" sz="3200" dirty="0"/>
              <a:t>   background: white; </a:t>
            </a:r>
            <a:endParaRPr lang="ru-RU" sz="3200" dirty="0"/>
          </a:p>
          <a:p>
            <a:r>
              <a:rPr lang="en-US" sz="3200" dirty="0"/>
              <a:t>}</a:t>
            </a:r>
            <a:endParaRPr lang="ru-RU" sz="3200" dirty="0"/>
          </a:p>
          <a:p>
            <a:r>
              <a:rPr lang="en-US" sz="3200" dirty="0"/>
              <a:t>.note {</a:t>
            </a:r>
            <a:endParaRPr lang="ru-RU" sz="3200" dirty="0"/>
          </a:p>
          <a:p>
            <a:r>
              <a:rPr lang="en-US" sz="3200" dirty="0"/>
              <a:t>   color: red; </a:t>
            </a:r>
            <a:endParaRPr lang="ru-RU" sz="3200" dirty="0"/>
          </a:p>
          <a:p>
            <a:r>
              <a:rPr lang="en-US" sz="3200" dirty="0"/>
              <a:t>   background-color: yellow; </a:t>
            </a:r>
            <a:endParaRPr lang="ru-RU" sz="3200" dirty="0"/>
          </a:p>
          <a:p>
            <a:r>
              <a:rPr lang="en-US" sz="3200" dirty="0"/>
              <a:t>   font-weight: bold; </a:t>
            </a:r>
            <a:endParaRPr lang="ru-RU" sz="3200" dirty="0"/>
          </a:p>
          <a:p>
            <a:r>
              <a:rPr lang="en-US" sz="3200" dirty="0" smtClean="0"/>
              <a:t>}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28006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95350" y="263246"/>
            <a:ext cx="9144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p#paragraph1 </a:t>
            </a:r>
            <a:r>
              <a:rPr lang="en-US" sz="3200" dirty="0"/>
              <a:t>{</a:t>
            </a:r>
            <a:endParaRPr lang="ru-RU" sz="3200" dirty="0"/>
          </a:p>
          <a:p>
            <a:r>
              <a:rPr lang="en-US" sz="3200" dirty="0"/>
              <a:t>   padding-left: 10px;</a:t>
            </a:r>
            <a:endParaRPr lang="ru-RU" sz="3200" dirty="0"/>
          </a:p>
          <a:p>
            <a:r>
              <a:rPr lang="en-US" sz="3200" dirty="0"/>
              <a:t>}</a:t>
            </a:r>
            <a:endParaRPr lang="ru-RU" sz="3200" dirty="0"/>
          </a:p>
          <a:p>
            <a:r>
              <a:rPr lang="en-US" sz="3200" dirty="0"/>
              <a:t>a:hover {</a:t>
            </a:r>
            <a:endParaRPr lang="ru-RU" sz="3200" dirty="0"/>
          </a:p>
          <a:p>
            <a:r>
              <a:rPr lang="en-US" sz="3200" dirty="0"/>
              <a:t>   text-decoration: none;</a:t>
            </a:r>
            <a:endParaRPr lang="ru-RU" sz="3200" dirty="0"/>
          </a:p>
          <a:p>
            <a:r>
              <a:rPr lang="en-US" sz="3200" dirty="0"/>
              <a:t>}</a:t>
            </a:r>
            <a:endParaRPr lang="ru-RU" sz="3200" dirty="0"/>
          </a:p>
          <a:p>
            <a:r>
              <a:rPr lang="en-US" sz="3200" dirty="0"/>
              <a:t>#news p {</a:t>
            </a:r>
            <a:endParaRPr lang="ru-RU" sz="3200" dirty="0"/>
          </a:p>
          <a:p>
            <a:r>
              <a:rPr lang="en-US" sz="3200" dirty="0"/>
              <a:t>   color: blue;</a:t>
            </a:r>
            <a:endParaRPr lang="ru-RU" sz="3200" dirty="0"/>
          </a:p>
          <a:p>
            <a:r>
              <a:rPr lang="en-US" sz="3200" dirty="0"/>
              <a:t>}</a:t>
            </a:r>
            <a:endParaRPr lang="ru-RU" sz="3200" dirty="0"/>
          </a:p>
          <a:p>
            <a:r>
              <a:rPr lang="en-US" sz="3200" dirty="0"/>
              <a:t>[type="button"] {</a:t>
            </a:r>
            <a:endParaRPr lang="ru-RU" sz="3200" dirty="0"/>
          </a:p>
          <a:p>
            <a:r>
              <a:rPr lang="en-US" sz="3200" dirty="0"/>
              <a:t>   background-color: green;</a:t>
            </a:r>
            <a:endParaRPr lang="ru-RU" sz="3200" dirty="0"/>
          </a:p>
          <a:p>
            <a:r>
              <a:rPr lang="en-US" sz="3200" dirty="0"/>
              <a:t>}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04125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4"/>
          <a:stretch/>
        </p:blipFill>
        <p:spPr bwMode="auto">
          <a:xfrm>
            <a:off x="1662297" y="664625"/>
            <a:ext cx="9841524" cy="625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18294"/>
            <a:ext cx="66491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/>
              <a:t>(</a:t>
            </a:r>
            <a:r>
              <a:rPr lang="ru-RU" sz="3600" u="sng" dirty="0">
                <a:hlinkClick r:id="rId3"/>
              </a:rPr>
              <a:t>http://jigsaw.w3.org/css-validator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43046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ru-RU" dirty="0" smtClean="0"/>
              <a:t>Терминология и синтаксис </a:t>
            </a:r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3"/>
            <a:ext cx="10183251" cy="4036321"/>
          </a:xfrm>
        </p:spPr>
        <p:txBody>
          <a:bodyPr>
            <a:noAutofit/>
          </a:bodyPr>
          <a:lstStyle/>
          <a:p>
            <a:pPr>
              <a:spcBef>
                <a:spcPts val="1500"/>
              </a:spcBef>
            </a:pPr>
            <a:r>
              <a:rPr lang="ru-RU" sz="3200" b="1" dirty="0" smtClean="0"/>
              <a:t>Таблица стилей</a:t>
            </a:r>
            <a:r>
              <a:rPr lang="en-US" sz="3200" dirty="0" smtClean="0"/>
              <a:t> – </a:t>
            </a:r>
            <a:r>
              <a:rPr lang="ru-RU" sz="3200" dirty="0" smtClean="0"/>
              <a:t>набор </a:t>
            </a:r>
            <a:r>
              <a:rPr lang="ru-RU" sz="3200" b="1" dirty="0" smtClean="0"/>
              <a:t>правил </a:t>
            </a:r>
            <a:r>
              <a:rPr lang="en-US" sz="3200" b="1" dirty="0" smtClean="0"/>
              <a:t>CSS</a:t>
            </a:r>
            <a:r>
              <a:rPr lang="ru-RU" sz="3200" dirty="0" smtClean="0"/>
              <a:t> и </a:t>
            </a:r>
            <a:r>
              <a:rPr lang="ru-RU" sz="3200" b="1" dirty="0" smtClean="0"/>
              <a:t>комментариев</a:t>
            </a:r>
            <a:r>
              <a:rPr lang="ru-RU" sz="3200" dirty="0" smtClean="0"/>
              <a:t>.</a:t>
            </a:r>
            <a:r>
              <a:rPr lang="en-US" sz="3200" dirty="0" smtClean="0"/>
              <a:t> </a:t>
            </a:r>
            <a:r>
              <a:rPr lang="ru-RU" sz="3200" dirty="0" smtClean="0"/>
              <a:t>Таблица выглядит как текст заданного формата и может быть сохранена в файле (с расширением </a:t>
            </a:r>
            <a:r>
              <a:rPr lang="en-US" sz="3200" dirty="0" smtClean="0"/>
              <a:t>.</a:t>
            </a:r>
            <a:r>
              <a:rPr lang="en-US" sz="3200" dirty="0" err="1" smtClean="0"/>
              <a:t>css</a:t>
            </a:r>
            <a:r>
              <a:rPr lang="en-US" sz="3200" dirty="0" smtClean="0"/>
              <a:t>).</a:t>
            </a:r>
            <a:endParaRPr lang="ru-RU" sz="3200" dirty="0" smtClean="0"/>
          </a:p>
          <a:p>
            <a:pPr>
              <a:spcBef>
                <a:spcPts val="1500"/>
              </a:spcBef>
            </a:pPr>
            <a:endParaRPr lang="ru-RU" sz="1200" dirty="0" smtClean="0"/>
          </a:p>
          <a:p>
            <a:pPr>
              <a:spcBef>
                <a:spcPts val="1500"/>
              </a:spcBef>
            </a:pPr>
            <a:r>
              <a:rPr lang="ru-RU" sz="3200" dirty="0" smtClean="0"/>
              <a:t>Регистр </a:t>
            </a:r>
            <a:r>
              <a:rPr lang="ru-RU" sz="3200" dirty="0"/>
              <a:t>не </a:t>
            </a:r>
            <a:r>
              <a:rPr lang="ru-RU" sz="3200" dirty="0" smtClean="0"/>
              <a:t>важен (обычно – нижний).</a:t>
            </a:r>
            <a:endParaRPr lang="ru-RU" sz="3200" dirty="0"/>
          </a:p>
          <a:p>
            <a:pPr>
              <a:spcBef>
                <a:spcPts val="1500"/>
              </a:spcBef>
            </a:pPr>
            <a:r>
              <a:rPr lang="ru-RU" sz="3200" dirty="0" smtClean="0"/>
              <a:t>В тексте пробельные </a:t>
            </a:r>
            <a:r>
              <a:rPr lang="ru-RU" sz="3200" dirty="0"/>
              <a:t>символы</a:t>
            </a:r>
            <a:r>
              <a:rPr lang="en-US" sz="3200" dirty="0"/>
              <a:t> (</a:t>
            </a:r>
            <a:r>
              <a:rPr lang="ru-RU" sz="3200" dirty="0"/>
              <a:t>более одного) и переводы строк игнорируются</a:t>
            </a:r>
            <a:r>
              <a:rPr lang="ru-RU" sz="3200" dirty="0" smtClean="0"/>
              <a:t>.</a:t>
            </a:r>
          </a:p>
          <a:p>
            <a:pPr>
              <a:spcBef>
                <a:spcPts val="1500"/>
              </a:spcBef>
            </a:pPr>
            <a:r>
              <a:rPr lang="ru-RU" sz="3200" dirty="0"/>
              <a:t>Комментарии </a:t>
            </a:r>
            <a:r>
              <a:rPr lang="ru-RU" sz="3200" dirty="0" smtClean="0"/>
              <a:t>ограничивают </a:t>
            </a:r>
            <a:r>
              <a:rPr lang="ru-RU" sz="3200" dirty="0"/>
              <a:t>при помощи </a:t>
            </a:r>
            <a:r>
              <a:rPr lang="en-US" sz="2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ru-RU" sz="3200" dirty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и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ru-RU" sz="2800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*/</a:t>
            </a:r>
            <a:r>
              <a:rPr lang="ru-RU" sz="2800" dirty="0" smtClean="0"/>
              <a:t>.</a:t>
            </a:r>
            <a:endParaRPr lang="ru-RU" sz="2800" dirty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50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Терминология и синтаксис </a:t>
            </a:r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3"/>
            <a:ext cx="10183251" cy="4036321"/>
          </a:xfrm>
        </p:spPr>
        <p:txBody>
          <a:bodyPr>
            <a:noAutofit/>
          </a:bodyPr>
          <a:lstStyle/>
          <a:p>
            <a:pPr>
              <a:spcBef>
                <a:spcPts val="1500"/>
              </a:spcBef>
            </a:pPr>
            <a:r>
              <a:rPr lang="ru-RU" sz="3200" dirty="0" smtClean="0"/>
              <a:t>Каждое правило </a:t>
            </a:r>
            <a:r>
              <a:rPr lang="en-US" sz="3200" dirty="0" smtClean="0"/>
              <a:t>CSS</a:t>
            </a:r>
            <a:r>
              <a:rPr lang="ru-RU" sz="3200" dirty="0" smtClean="0"/>
              <a:t> (за исключением так называемых «</a:t>
            </a:r>
            <a:r>
              <a:rPr lang="en-US" sz="3200" dirty="0" smtClean="0"/>
              <a:t>at-rules</a:t>
            </a:r>
            <a:r>
              <a:rPr lang="ru-RU" sz="3200" dirty="0" smtClean="0"/>
              <a:t>»)</a:t>
            </a:r>
            <a:r>
              <a:rPr lang="en-US" sz="3200" dirty="0" smtClean="0"/>
              <a:t> </a:t>
            </a:r>
            <a:r>
              <a:rPr lang="ru-RU" sz="3200" dirty="0" smtClean="0"/>
              <a:t>состоит из </a:t>
            </a:r>
            <a:r>
              <a:rPr lang="ru-RU" sz="3200" b="1" dirty="0" smtClean="0"/>
              <a:t>селектора</a:t>
            </a:r>
            <a:r>
              <a:rPr lang="ru-RU" sz="3200" dirty="0" smtClean="0"/>
              <a:t> и </a:t>
            </a:r>
            <a:r>
              <a:rPr lang="ru-RU" sz="3200" b="1" dirty="0" smtClean="0"/>
              <a:t>блока объявлений</a:t>
            </a:r>
            <a:r>
              <a:rPr lang="en-US" sz="3200" dirty="0" smtClean="0"/>
              <a:t>.</a:t>
            </a:r>
            <a:endParaRPr lang="ru-RU" sz="3200" dirty="0" smtClean="0"/>
          </a:p>
          <a:p>
            <a:pPr>
              <a:spcBef>
                <a:spcPts val="1500"/>
              </a:spcBef>
            </a:pPr>
            <a:endParaRPr lang="ru-RU" sz="3200" dirty="0" smtClean="0"/>
          </a:p>
          <a:p>
            <a:pPr>
              <a:spcBef>
                <a:spcPts val="1500"/>
              </a:spcBef>
            </a:pPr>
            <a:r>
              <a:rPr lang="ru-RU" sz="3200" dirty="0" smtClean="0"/>
              <a:t>Селектор </a:t>
            </a:r>
            <a:r>
              <a:rPr lang="ru-RU" sz="3200" dirty="0"/>
              <a:t>описывает </a:t>
            </a:r>
            <a:r>
              <a:rPr lang="ru-RU" sz="3200" dirty="0" smtClean="0"/>
              <a:t>элементы документа</a:t>
            </a:r>
            <a:r>
              <a:rPr lang="en-US" sz="3200" dirty="0"/>
              <a:t>, </a:t>
            </a:r>
            <a:r>
              <a:rPr lang="ru-RU" sz="3200" dirty="0"/>
              <a:t>к которым </a:t>
            </a:r>
            <a:r>
              <a:rPr lang="ru-RU" sz="3200" dirty="0" smtClean="0"/>
              <a:t>применяются визуальные настройки.</a:t>
            </a:r>
          </a:p>
          <a:p>
            <a:pPr>
              <a:spcBef>
                <a:spcPts val="1500"/>
              </a:spcBef>
            </a:pPr>
            <a:r>
              <a:rPr lang="ru-RU" sz="3200" dirty="0" smtClean="0"/>
              <a:t>Селекторы </a:t>
            </a:r>
            <a:r>
              <a:rPr lang="ru-RU" sz="3200" dirty="0"/>
              <a:t>могут группироваться </a:t>
            </a:r>
            <a:r>
              <a:rPr lang="ru-RU" sz="3200" dirty="0" smtClean="0"/>
              <a:t>через </a:t>
            </a:r>
            <a:r>
              <a:rPr lang="ru-RU" sz="3200" dirty="0"/>
              <a:t>запятую (в таком случае блок объявлений применяется к каждому из </a:t>
            </a:r>
            <a:r>
              <a:rPr lang="ru-RU" sz="3200" dirty="0" smtClean="0"/>
              <a:t>них).</a:t>
            </a:r>
          </a:p>
        </p:txBody>
      </p:sp>
    </p:spTree>
    <p:extLst>
      <p:ext uri="{BB962C8B-B14F-4D97-AF65-F5344CB8AC3E}">
        <p14:creationId xmlns:p14="http://schemas.microsoft.com/office/powerpoint/2010/main" val="400340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Терминология и синтаксис </a:t>
            </a:r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3"/>
            <a:ext cx="10183251" cy="4036321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ru-RU" sz="3200" dirty="0" smtClean="0"/>
              <a:t>Блок объявлений записывается </a:t>
            </a:r>
            <a:r>
              <a:rPr lang="ru-RU" sz="3200" dirty="0"/>
              <a:t>в фигурных скобках </a:t>
            </a:r>
            <a:r>
              <a:rPr lang="ru-RU" sz="3200" dirty="0" smtClean="0"/>
              <a:t>и содержит одно или несколько </a:t>
            </a:r>
            <a:r>
              <a:rPr lang="ru-RU" sz="3200" b="1" dirty="0" smtClean="0"/>
              <a:t>объявлений</a:t>
            </a:r>
            <a:r>
              <a:rPr lang="ru-RU" sz="3200" dirty="0" smtClean="0"/>
              <a:t>.</a:t>
            </a:r>
          </a:p>
          <a:p>
            <a:endParaRPr lang="ru-RU" sz="3200" dirty="0" smtClean="0"/>
          </a:p>
          <a:p>
            <a:r>
              <a:rPr lang="ru-RU" sz="3200" dirty="0" smtClean="0"/>
              <a:t>Общий вид объявления следующий (есть нюансы):</a:t>
            </a:r>
          </a:p>
          <a:p>
            <a:r>
              <a:rPr lang="ru-RU" sz="2800" i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свойство</a:t>
            </a:r>
            <a:r>
              <a:rPr lang="ru-RU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ru-RU" sz="2800" i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значение</a:t>
            </a:r>
            <a:r>
              <a:rPr lang="ru-RU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sz="3200" dirty="0" smtClean="0"/>
          </a:p>
        </p:txBody>
      </p:sp>
    </p:spTree>
    <p:extLst>
      <p:ext uri="{BB962C8B-B14F-4D97-AF65-F5344CB8AC3E}">
        <p14:creationId xmlns:p14="http://schemas.microsoft.com/office/powerpoint/2010/main" val="352121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правила </a:t>
            </a:r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 is a single-line comment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*/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text-align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center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30" y="4748579"/>
            <a:ext cx="54197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Значения </a:t>
            </a:r>
            <a:r>
              <a:rPr lang="en-US" dirty="0" smtClean="0"/>
              <a:t>CSS-</a:t>
            </a:r>
            <a:r>
              <a:rPr lang="ru-RU" dirty="0" smtClean="0"/>
              <a:t>свойств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3"/>
            <a:ext cx="10183251" cy="4036321"/>
          </a:xfrm>
        </p:spPr>
        <p:txBody>
          <a:bodyPr>
            <a:noAutofit/>
          </a:bodyPr>
          <a:lstStyle/>
          <a:p>
            <a:r>
              <a:rPr lang="ru-RU" sz="3200" dirty="0" smtClean="0"/>
              <a:t>Значением свойства может быть:</a:t>
            </a:r>
          </a:p>
          <a:p>
            <a:pPr lvl="1">
              <a:spcAft>
                <a:spcPts val="0"/>
              </a:spcAft>
            </a:pPr>
            <a:r>
              <a:rPr lang="ru-RU" sz="3000" i="1" dirty="0" smtClean="0"/>
              <a:t>Одно значение из фиксированного набора</a:t>
            </a:r>
            <a:endParaRPr lang="en-US" sz="3000" i="1" dirty="0" smtClean="0"/>
          </a:p>
          <a:p>
            <a:pPr lvl="1">
              <a:spcAft>
                <a:spcPts val="0"/>
              </a:spcAft>
            </a:pPr>
            <a:r>
              <a:rPr lang="ru-RU" sz="3000" i="1" dirty="0" smtClean="0"/>
              <a:t>Число</a:t>
            </a:r>
            <a:r>
              <a:rPr lang="ru-RU" sz="3000" dirty="0" smtClean="0"/>
              <a:t> (целое десятичное число или десятичная дробь)</a:t>
            </a:r>
          </a:p>
          <a:p>
            <a:pPr lvl="1">
              <a:spcAft>
                <a:spcPts val="0"/>
              </a:spcAft>
            </a:pPr>
            <a:r>
              <a:rPr lang="ru-RU" sz="3000" i="1" dirty="0" smtClean="0"/>
              <a:t>Процентная запись</a:t>
            </a:r>
            <a:r>
              <a:rPr lang="ru-RU" sz="3000" dirty="0" smtClean="0"/>
              <a:t> (число + %)</a:t>
            </a:r>
          </a:p>
          <a:p>
            <a:pPr lvl="1">
              <a:spcAft>
                <a:spcPts val="0"/>
              </a:spcAft>
            </a:pPr>
            <a:r>
              <a:rPr lang="ru-RU" sz="3000" i="1" dirty="0" smtClean="0"/>
              <a:t>Размер</a:t>
            </a:r>
          </a:p>
          <a:p>
            <a:pPr lvl="1">
              <a:spcAft>
                <a:spcPts val="0"/>
              </a:spcAft>
            </a:pPr>
            <a:r>
              <a:rPr lang="ru-RU" sz="3000" i="1" dirty="0"/>
              <a:t>Цвет</a:t>
            </a:r>
          </a:p>
          <a:p>
            <a:pPr lvl="1">
              <a:spcAft>
                <a:spcPts val="0"/>
              </a:spcAft>
            </a:pPr>
            <a:r>
              <a:rPr lang="ru-RU" sz="3000" i="1" dirty="0" smtClean="0"/>
              <a:t>Адрес</a:t>
            </a:r>
            <a:r>
              <a:rPr lang="ru-RU" sz="3000" dirty="0" smtClean="0"/>
              <a:t> </a:t>
            </a:r>
            <a:r>
              <a:rPr lang="ru-RU" sz="3000" dirty="0"/>
              <a:t>(</a:t>
            </a:r>
            <a:r>
              <a:rPr lang="en-US" sz="3000" dirty="0"/>
              <a:t>URL</a:t>
            </a:r>
            <a:r>
              <a:rPr lang="ru-RU" sz="3000" dirty="0"/>
              <a:t>)</a:t>
            </a:r>
          </a:p>
          <a:p>
            <a:pPr lvl="1">
              <a:spcAft>
                <a:spcPts val="0"/>
              </a:spcAft>
            </a:pPr>
            <a:r>
              <a:rPr lang="ru-RU" sz="3000" i="1" dirty="0"/>
              <a:t>Строка</a:t>
            </a:r>
            <a:r>
              <a:rPr lang="ru-RU" sz="3000" dirty="0"/>
              <a:t> (в одинарных или двойных кавычках)</a:t>
            </a:r>
          </a:p>
          <a:p>
            <a:pPr lvl="1">
              <a:spcAft>
                <a:spcPts val="0"/>
              </a:spcAft>
            </a:pPr>
            <a:r>
              <a:rPr lang="ru-RU" sz="3000" i="1" dirty="0" smtClean="0"/>
              <a:t>Временной промежуток</a:t>
            </a:r>
            <a:endParaRPr lang="ru-RU" sz="3000" i="1" dirty="0"/>
          </a:p>
          <a:p>
            <a:pPr lvl="1">
              <a:spcAft>
                <a:spcPts val="0"/>
              </a:spcAft>
            </a:pPr>
            <a:r>
              <a:rPr lang="ru-RU" sz="3000" i="1" dirty="0" smtClean="0"/>
              <a:t>Величина угла</a:t>
            </a:r>
            <a:endParaRPr lang="ru-RU" sz="3000" dirty="0" smtClean="0"/>
          </a:p>
        </p:txBody>
      </p:sp>
    </p:spTree>
    <p:extLst>
      <p:ext uri="{BB962C8B-B14F-4D97-AF65-F5344CB8AC3E}">
        <p14:creationId xmlns:p14="http://schemas.microsoft.com/office/powerpoint/2010/main" val="366389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Значения </a:t>
            </a:r>
            <a:r>
              <a:rPr lang="en-US" dirty="0"/>
              <a:t>CSS-</a:t>
            </a:r>
            <a:r>
              <a:rPr lang="ru-RU" dirty="0"/>
              <a:t>свойств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3"/>
            <a:ext cx="10183251" cy="4036321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ru-RU" sz="3200" dirty="0" smtClean="0"/>
              <a:t>Для некоторых свойств допустимо задавать несколько значений через пробел.</a:t>
            </a:r>
          </a:p>
          <a:p>
            <a:endParaRPr lang="ru-RU" sz="3200" dirty="0" smtClean="0"/>
          </a:p>
          <a:p>
            <a:r>
              <a:rPr lang="ru-RU" sz="3200" dirty="0" smtClean="0"/>
              <a:t>Значение </a:t>
            </a:r>
            <a:r>
              <a:rPr lang="en-US" sz="3200" dirty="0"/>
              <a:t>CSS-</a:t>
            </a:r>
            <a:r>
              <a:rPr lang="ru-RU" sz="3200" dirty="0"/>
              <a:t>свойства может быть снабжено модификатором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important</a:t>
            </a:r>
            <a:r>
              <a:rPr lang="en-US" sz="3200" dirty="0"/>
              <a:t> </a:t>
            </a:r>
            <a:r>
              <a:rPr lang="ru-RU" sz="3200" dirty="0"/>
              <a:t>в следующей форме:</a:t>
            </a:r>
          </a:p>
          <a:p>
            <a:pPr lvl="0">
              <a:buClr>
                <a:srgbClr val="1CADE4"/>
              </a:buClr>
            </a:pPr>
            <a:r>
              <a:rPr lang="ru-RU" sz="2800" i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свойство</a:t>
            </a:r>
            <a:r>
              <a:rPr lang="ru-RU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ru-RU" sz="2800" i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значение</a:t>
            </a:r>
            <a:r>
              <a:rPr lang="ru-RU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2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sz="2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important</a:t>
            </a:r>
            <a:r>
              <a:rPr lang="ru-RU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sz="3200" b="1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3200" dirty="0" smtClean="0"/>
              <a:t>Этот </a:t>
            </a:r>
            <a:r>
              <a:rPr lang="ru-RU" sz="3200" dirty="0"/>
              <a:t>модификатор управляет </a:t>
            </a:r>
            <a:r>
              <a:rPr lang="ru-RU" sz="3200" b="1" dirty="0"/>
              <a:t>приоритетом</a:t>
            </a:r>
            <a:r>
              <a:rPr lang="ru-RU" sz="3200" dirty="0"/>
              <a:t> применения значения (подробности будут дальше).</a:t>
            </a:r>
          </a:p>
          <a:p>
            <a:pPr>
              <a:spcBef>
                <a:spcPts val="1800"/>
              </a:spcBef>
            </a:pPr>
            <a:endParaRPr lang="ru-RU" sz="3200" dirty="0" smtClean="0"/>
          </a:p>
        </p:txBody>
      </p:sp>
    </p:spTree>
    <p:extLst>
      <p:ext uri="{BB962C8B-B14F-4D97-AF65-F5344CB8AC3E}">
        <p14:creationId xmlns:p14="http://schemas.microsoft.com/office/powerpoint/2010/main" val="71550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Единицы </a:t>
            </a:r>
            <a:r>
              <a:rPr lang="ru-RU" dirty="0"/>
              <a:t>измерения </a:t>
            </a:r>
            <a:r>
              <a:rPr lang="ru-RU" dirty="0" smtClean="0"/>
              <a:t>размера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Абсолютные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097280" y="2582335"/>
                <a:ext cx="4937760" cy="3648136"/>
              </a:xfrm>
            </p:spPr>
            <p:txBody>
              <a:bodyPr>
                <a:normAutofit/>
              </a:bodyPr>
              <a:lstStyle/>
              <a:p>
                <a:pPr lvl="0">
                  <a:buClr>
                    <a:srgbClr val="1CADE4"/>
                  </a:buClr>
                  <a:buFont typeface="Wingdings" panose="05000000000000000000" pitchFamily="2" charset="2"/>
                  <a:buChar char="§"/>
                </a:pPr>
                <a:r>
                  <a:rPr lang="ru-RU" sz="3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cm</a:t>
                </a:r>
                <a:r>
                  <a:rPr lang="ru-RU" sz="3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сантиметры</a:t>
                </a:r>
              </a:p>
              <a:p>
                <a:pPr lvl="0">
                  <a:buClr>
                    <a:srgbClr val="1CADE4"/>
                  </a:buClr>
                  <a:buFont typeface="Wingdings" panose="05000000000000000000" pitchFamily="2" charset="2"/>
                  <a:buChar char="§"/>
                </a:pPr>
                <a:r>
                  <a:rPr lang="ru-RU" sz="3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mm</a:t>
                </a:r>
                <a:r>
                  <a:rPr lang="ru-RU" sz="3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миллиметры</a:t>
                </a:r>
              </a:p>
              <a:p>
                <a:pPr lvl="0">
                  <a:buClr>
                    <a:srgbClr val="1CADE4"/>
                  </a:buClr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  <a:r>
                  <a:rPr lang="ru-RU" sz="3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ru-RU" sz="3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дюймы</a:t>
                </a:r>
              </a:p>
              <a:p>
                <a:pPr lvl="0">
                  <a:buClr>
                    <a:srgbClr val="1CADE4"/>
                  </a:buClr>
                  <a:buFont typeface="Wingdings" panose="05000000000000000000" pitchFamily="2" charset="2"/>
                  <a:buChar char="§"/>
                </a:pPr>
                <a:r>
                  <a:rPr lang="ru-RU" sz="3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00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pt</a:t>
                </a:r>
                <a:r>
                  <a:rPr lang="ru-RU" sz="3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ru-RU" sz="3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пункты</a:t>
                </a:r>
                <a:r>
                  <a:rPr lang="ru-RU" sz="3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</a:t>
                </a:r>
                <a:r>
                  <a:rPr lang="en-US" sz="2800" dirty="0">
                    <a:solidFill>
                      <a:srgbClr val="0000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1pt=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8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fPr>
                          <m:num>
                            <m:r>
                              <a:rPr lang="ru-RU" sz="28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8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72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sz="2800" dirty="0" smtClean="0">
                    <a:solidFill>
                      <a:srgbClr val="0000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  <a:endParaRPr lang="ru-RU" sz="2800" dirty="0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0">
                  <a:buClr>
                    <a:srgbClr val="1CADE4"/>
                  </a:buClr>
                  <a:buFont typeface="Wingdings" panose="05000000000000000000" pitchFamily="2" charset="2"/>
                  <a:buChar char="§"/>
                </a:pPr>
                <a:r>
                  <a:rPr lang="ru-RU" sz="3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pc</a:t>
                </a:r>
                <a:r>
                  <a:rPr lang="ru-RU" sz="3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ru-RU" sz="3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пики</a:t>
                </a:r>
                <a:r>
                  <a:rPr lang="ru-RU" sz="3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</a:t>
                </a:r>
                <a:r>
                  <a:rPr lang="en-US" sz="3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1pc=12pt</a:t>
                </a:r>
                <a:endParaRPr lang="ru-RU" sz="32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97280" y="2582335"/>
                <a:ext cx="4937760" cy="3648136"/>
              </a:xfrm>
              <a:blipFill rotWithShape="0">
                <a:blip r:embed="rId3"/>
                <a:stretch>
                  <a:fillRect l="-4568" t="-35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b="1" dirty="0"/>
              <a:t>Относительные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162550" y="2582334"/>
            <a:ext cx="6686550" cy="3621242"/>
          </a:xfrm>
        </p:spPr>
        <p:txBody>
          <a:bodyPr>
            <a:noAutofit/>
          </a:bodyPr>
          <a:lstStyle/>
          <a:p>
            <a:pPr lvl="0">
              <a:buClr>
                <a:srgbClr val="1CADE4"/>
              </a:buClr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px</a:t>
            </a:r>
            <a:r>
              <a:rPr 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ru-RU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пиксели</a:t>
            </a:r>
            <a:r>
              <a:rPr lang="ru-RU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1/96  </a:t>
            </a:r>
            <a:r>
              <a:rPr lang="ru-RU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дюйма</a:t>
            </a:r>
          </a:p>
          <a:p>
            <a:pPr lvl="0">
              <a:buClr>
                <a:srgbClr val="1CADE4"/>
              </a:buClr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ru-RU" sz="24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</a:t>
            </a:r>
            <a:r>
              <a:rPr lang="ru-RU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размер </a:t>
            </a:r>
            <a:r>
              <a:rPr lang="ru-RU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шрифта </a:t>
            </a:r>
            <a:r>
              <a:rPr lang="ru-RU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элемента</a:t>
            </a:r>
          </a:p>
          <a:p>
            <a:pPr lvl="0">
              <a:buClr>
                <a:srgbClr val="1CADE4"/>
              </a:buClr>
              <a:buFont typeface="Wingdings" panose="05000000000000000000" pitchFamily="2" charset="2"/>
              <a:buChar char="§"/>
            </a:pPr>
            <a:r>
              <a:rPr lang="ru-RU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</a:t>
            </a: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ru-RU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ru-RU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размер </a:t>
            </a:r>
            <a:r>
              <a:rPr lang="ru-RU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шрифта корневого </a:t>
            </a:r>
            <a:r>
              <a:rPr lang="ru-RU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элемента</a:t>
            </a:r>
          </a:p>
          <a:p>
            <a:pPr lvl="0">
              <a:buClr>
                <a:srgbClr val="1CADE4"/>
              </a:buClr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ru-RU" sz="2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ru-RU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высота </a:t>
            </a:r>
            <a:r>
              <a:rPr lang="ru-RU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символа </a:t>
            </a:r>
            <a:r>
              <a:rPr lang="ru-RU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x</a:t>
            </a:r>
          </a:p>
          <a:p>
            <a:pPr lvl="0">
              <a:buClr>
                <a:srgbClr val="1CADE4"/>
              </a:buClr>
              <a:buFont typeface="Wingdings" panose="05000000000000000000" pitchFamily="2" charset="2"/>
              <a:buChar char="§"/>
            </a:pPr>
            <a:r>
              <a:rPr lang="ru-RU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ru-RU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ru-RU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процент </a:t>
            </a:r>
            <a:r>
              <a:rPr lang="ru-RU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от </a:t>
            </a:r>
            <a:r>
              <a:rPr lang="ru-RU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значения </a:t>
            </a:r>
            <a:r>
              <a:rPr lang="ru-RU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у </a:t>
            </a:r>
            <a:r>
              <a:rPr lang="ru-RU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родителя</a:t>
            </a:r>
            <a:endParaRPr lang="en-US" sz="28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buClr>
                <a:srgbClr val="1CADE4"/>
              </a:buClr>
              <a:buFont typeface="Wingdings" panose="05000000000000000000" pitchFamily="2" charset="2"/>
              <a:buChar char="§"/>
            </a:pPr>
            <a:r>
              <a:rPr lang="en-US" sz="28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vw</a:t>
            </a:r>
            <a:r>
              <a:rPr 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28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vh</a:t>
            </a:r>
            <a:r>
              <a:rPr 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1/100 </a:t>
            </a:r>
            <a:r>
              <a:rPr lang="ru-RU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ширины и высоты окна</a:t>
            </a:r>
            <a:endParaRPr lang="ru-RU" sz="2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4915348" y="1846052"/>
            <a:ext cx="0" cy="4357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03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Задание цвета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" y="178858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b="1" dirty="0" smtClean="0"/>
              <a:t>1. Использовать имя:</a:t>
            </a:r>
            <a:r>
              <a:rPr lang="ru-RU" sz="3200" dirty="0" smtClean="0"/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aqua</a:t>
            </a:r>
            <a:r>
              <a:rPr lang="en-US" sz="3200" dirty="0"/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black</a:t>
            </a:r>
            <a:r>
              <a:rPr lang="en-US" sz="3200" dirty="0"/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blue</a:t>
            </a:r>
            <a:r>
              <a:rPr lang="en-US" sz="3200" dirty="0"/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fuchsia</a:t>
            </a:r>
            <a:r>
              <a:rPr lang="en-US" sz="3200" dirty="0"/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</a:t>
            </a:r>
            <a:r>
              <a:rPr lang="en-US" sz="3200" dirty="0"/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green</a:t>
            </a:r>
            <a:r>
              <a:rPr lang="en-US" sz="3200" dirty="0"/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lime</a:t>
            </a:r>
            <a:r>
              <a:rPr lang="en-US" sz="3200" dirty="0"/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maroon</a:t>
            </a:r>
            <a:r>
              <a:rPr lang="en-US" sz="3200" dirty="0"/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navy</a:t>
            </a:r>
            <a:r>
              <a:rPr lang="en-US" sz="3200" dirty="0"/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olive</a:t>
            </a:r>
            <a:r>
              <a:rPr lang="en-US" sz="3200" dirty="0"/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purple</a:t>
            </a:r>
            <a:r>
              <a:rPr lang="en-US" sz="3200" dirty="0"/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</a:t>
            </a:r>
            <a:r>
              <a:rPr lang="en-US" sz="3200" dirty="0"/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silver</a:t>
            </a:r>
            <a:r>
              <a:rPr lang="en-US" sz="3200" dirty="0"/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teal</a:t>
            </a:r>
            <a:r>
              <a:rPr lang="en-US" sz="3200" dirty="0"/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white</a:t>
            </a:r>
            <a:r>
              <a:rPr lang="en-US" sz="3200" dirty="0"/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yellow</a:t>
            </a:r>
            <a:r>
              <a:rPr lang="ru-RU" sz="3200" dirty="0" smtClean="0"/>
              <a:t> (это </a:t>
            </a:r>
            <a:r>
              <a:rPr lang="ru-RU" sz="3200" i="1" dirty="0" smtClean="0"/>
              <a:t>базовые цвета</a:t>
            </a:r>
            <a:r>
              <a:rPr lang="ru-RU" sz="3200" dirty="0" smtClean="0"/>
              <a:t>, есть ещё).</a:t>
            </a:r>
          </a:p>
          <a:p>
            <a:r>
              <a:rPr lang="ru-RU" sz="3200" b="1" dirty="0" smtClean="0"/>
              <a:t>2. Использовать </a:t>
            </a:r>
            <a:r>
              <a:rPr lang="en-US" sz="3200" b="1" dirty="0" smtClean="0"/>
              <a:t>hex-</a:t>
            </a:r>
            <a:r>
              <a:rPr lang="ru-RU" sz="3200" b="1" dirty="0" smtClean="0"/>
              <a:t>код:</a:t>
            </a:r>
            <a:r>
              <a:rPr lang="ru-RU" sz="3200" dirty="0" smtClean="0"/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#RRGGBB</a:t>
            </a:r>
            <a:r>
              <a:rPr lang="en-US" sz="3200" dirty="0" smtClean="0"/>
              <a:t> </a:t>
            </a:r>
            <a:r>
              <a:rPr lang="ru-RU" sz="3200" dirty="0" smtClean="0"/>
              <a:t>или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#RGB</a:t>
            </a:r>
            <a:r>
              <a:rPr lang="en-US" sz="3200" dirty="0" smtClean="0"/>
              <a:t>  (=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RRGGBB</a:t>
            </a:r>
            <a:r>
              <a:rPr lang="en-US" sz="3200" dirty="0" smtClean="0"/>
              <a:t>)</a:t>
            </a:r>
          </a:p>
          <a:p>
            <a:r>
              <a:rPr lang="en-US" sz="3200" b="1" dirty="0" smtClean="0"/>
              <a:t>3. </a:t>
            </a:r>
            <a:r>
              <a:rPr lang="ru-RU" sz="3200" b="1" dirty="0" smtClean="0"/>
              <a:t>Использовать функции:</a:t>
            </a:r>
          </a:p>
          <a:p>
            <a:pPr lvl="1"/>
            <a:r>
              <a:rPr lang="ru-RU" sz="3000" dirty="0" smtClean="0"/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rgb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r,g,b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	</a:t>
            </a:r>
            <a:r>
              <a:rPr lang="ru-RU" sz="3000" dirty="0" smtClean="0"/>
              <a:t>	</a:t>
            </a:r>
            <a:r>
              <a:rPr lang="en-US" sz="2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rgba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r,g,b,a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sz="3000" dirty="0" smtClean="0"/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hsl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h,s,l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ru-RU" sz="3000" dirty="0" smtClean="0"/>
              <a:t>	</a:t>
            </a:r>
            <a:r>
              <a:rPr lang="en-US" sz="3000" dirty="0" smtClean="0"/>
              <a:t>	</a:t>
            </a:r>
            <a:r>
              <a:rPr lang="en-US" sz="2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hsla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h,s,l,a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ru-RU" sz="3200" dirty="0" smtClean="0"/>
              <a:t>Аргументы функций: десятичные числа или проценты.</a:t>
            </a:r>
          </a:p>
        </p:txBody>
      </p:sp>
      <p:pic>
        <p:nvPicPr>
          <p:cNvPr id="4" name="Рисунок 3" descr="Цветовой круг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385" y="4525327"/>
            <a:ext cx="1687830" cy="1617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10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Базовые сведения о CSS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34053"/>
          </a:xfrm>
        </p:spPr>
        <p:txBody>
          <a:bodyPr>
            <a:normAutofit/>
          </a:bodyPr>
          <a:lstStyle/>
          <a:p>
            <a:r>
              <a:rPr lang="en-US" sz="3200" dirty="0" smtClean="0">
                <a:hlinkClick r:id="rId2" action="ppaction://hlinksldjump"/>
              </a:rPr>
              <a:t>CSS – </a:t>
            </a:r>
            <a:r>
              <a:rPr lang="ru-RU" sz="3200" dirty="0" smtClean="0">
                <a:hlinkClick r:id="rId2" action="ppaction://hlinksldjump"/>
              </a:rPr>
              <a:t>назначение и история</a:t>
            </a:r>
            <a:endParaRPr lang="ru-RU" sz="3200" dirty="0" smtClean="0"/>
          </a:p>
          <a:p>
            <a:r>
              <a:rPr lang="ru-RU" sz="3200" dirty="0" smtClean="0">
                <a:hlinkClick r:id="rId3" action="ppaction://hlinksldjump"/>
              </a:rPr>
              <a:t>Терминология и синтаксис </a:t>
            </a:r>
            <a:r>
              <a:rPr lang="en-US" sz="3200" dirty="0" smtClean="0">
                <a:hlinkClick r:id="rId3" action="ppaction://hlinksldjump"/>
              </a:rPr>
              <a:t>CSS</a:t>
            </a:r>
            <a:endParaRPr lang="ru-RU" sz="3200" dirty="0" smtClean="0"/>
          </a:p>
          <a:p>
            <a:r>
              <a:rPr lang="ru-RU" sz="3200" dirty="0">
                <a:hlinkClick r:id="rId4" action="ppaction://hlinksldjump"/>
              </a:rPr>
              <a:t>Подключение </a:t>
            </a:r>
            <a:r>
              <a:rPr lang="en-US" sz="3200" dirty="0">
                <a:hlinkClick r:id="rId4" action="ppaction://hlinksldjump"/>
              </a:rPr>
              <a:t>CSS </a:t>
            </a:r>
            <a:r>
              <a:rPr lang="ru-RU" sz="3200" dirty="0">
                <a:hlinkClick r:id="rId4" action="ppaction://hlinksldjump"/>
              </a:rPr>
              <a:t>к </a:t>
            </a:r>
            <a:r>
              <a:rPr lang="ru-RU" sz="3200" dirty="0" smtClean="0">
                <a:hlinkClick r:id="rId4" action="ppaction://hlinksldjump"/>
              </a:rPr>
              <a:t>веб-странице</a:t>
            </a:r>
            <a:endParaRPr lang="en-US" sz="3200" dirty="0" smtClean="0"/>
          </a:p>
          <a:p>
            <a:r>
              <a:rPr lang="ru-RU" sz="3200" dirty="0">
                <a:hlinkClick r:id="rId5" action="ppaction://hlinksldjump"/>
              </a:rPr>
              <a:t>Селекторы </a:t>
            </a:r>
            <a:r>
              <a:rPr lang="en-US" sz="3200" dirty="0" smtClean="0">
                <a:hlinkClick r:id="rId5" action="ppaction://hlinksldjump"/>
              </a:rPr>
              <a:t>CSS</a:t>
            </a:r>
            <a:endParaRPr lang="ru-RU" sz="3200" dirty="0" smtClean="0"/>
          </a:p>
          <a:p>
            <a:r>
              <a:rPr lang="ru-RU" sz="3200" dirty="0" smtClean="0">
                <a:hlinkClick r:id="rId6" action="ppaction://hlinksldjump"/>
              </a:rPr>
              <a:t>Наследование и каскадирование</a:t>
            </a:r>
            <a:endParaRPr lang="ru-RU" sz="3200" dirty="0" smtClean="0"/>
          </a:p>
        </p:txBody>
      </p:sp>
    </p:spTree>
    <p:extLst>
      <p:ext uri="{BB962C8B-B14F-4D97-AF65-F5344CB8AC3E}">
        <p14:creationId xmlns:p14="http://schemas.microsoft.com/office/powerpoint/2010/main" val="262912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1" t="9819" r="19372" b="17015"/>
          <a:stretch/>
        </p:blipFill>
        <p:spPr bwMode="auto">
          <a:xfrm>
            <a:off x="666750" y="970739"/>
            <a:ext cx="8746608" cy="5334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950" y="342900"/>
            <a:ext cx="10896600" cy="59055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Задание цвета  </a:t>
            </a:r>
            <a:r>
              <a:rPr lang="en-US" dirty="0">
                <a:hlinkClick r:id="rId4"/>
              </a:rPr>
              <a:t>http://www.colorpicker.com</a:t>
            </a:r>
            <a:r>
              <a:rPr lang="en-US" dirty="0" smtClean="0">
                <a:hlinkClick r:id="rId4"/>
              </a:rPr>
              <a:t>/</a:t>
            </a:r>
            <a:r>
              <a:rPr lang="ru-RU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72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103198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Задание цвета</a:t>
            </a:r>
            <a:r>
              <a:rPr lang="en-US" dirty="0" smtClean="0"/>
              <a:t>  </a:t>
            </a:r>
            <a:r>
              <a:rPr lang="en-US" sz="3600" dirty="0" smtClean="0">
                <a:hlinkClick r:id="rId3"/>
              </a:rPr>
              <a:t>blacksunsoftware.com/</a:t>
            </a:r>
            <a:r>
              <a:rPr lang="en-US" sz="3600" b="1" dirty="0" err="1" smtClean="0">
                <a:hlinkClick r:id="rId3"/>
              </a:rPr>
              <a:t>colormania</a:t>
            </a: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600" b="1" dirty="0">
                <a:hlinkClick r:id="rId4"/>
              </a:rPr>
              <a:t>https://sovetybloga.ru/colormania-kak-polzovatsya-kak-uznat-html-kod-cveta</a:t>
            </a:r>
            <a:r>
              <a:rPr lang="en-US" sz="3600" b="1" dirty="0" smtClean="0">
                <a:hlinkClick r:id="rId4"/>
              </a:rPr>
              <a:t>/</a:t>
            </a:r>
            <a:r>
              <a:rPr lang="en-US" sz="3600" b="1" dirty="0" smtClean="0"/>
              <a:t> </a:t>
            </a:r>
            <a:endParaRPr lang="en-US" sz="36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5" t="27958" r="9843" b="19205"/>
          <a:stretch/>
        </p:blipFill>
        <p:spPr bwMode="auto">
          <a:xfrm>
            <a:off x="853161" y="1260588"/>
            <a:ext cx="9833889" cy="512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43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Задание адреса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dirty="0" smtClean="0"/>
              <a:t>В </a:t>
            </a:r>
            <a:r>
              <a:rPr lang="en-US" sz="3200" dirty="0" smtClean="0"/>
              <a:t>CSS </a:t>
            </a:r>
            <a:r>
              <a:rPr lang="ru-RU" sz="3200" dirty="0" smtClean="0"/>
              <a:t>адреса </a:t>
            </a:r>
            <a:r>
              <a:rPr lang="ru-RU" sz="3200" dirty="0"/>
              <a:t>применяются для указания пути к </a:t>
            </a:r>
            <a:r>
              <a:rPr lang="ru-RU" sz="3200" dirty="0" smtClean="0"/>
              <a:t>файлу</a:t>
            </a:r>
            <a:r>
              <a:rPr lang="en-US" sz="3200" dirty="0" smtClean="0"/>
              <a:t> (</a:t>
            </a:r>
            <a:r>
              <a:rPr lang="ru-RU" sz="3200" dirty="0" smtClean="0"/>
              <a:t>пример</a:t>
            </a:r>
            <a:r>
              <a:rPr lang="en-US" sz="3200" dirty="0" smtClean="0"/>
              <a:t>:</a:t>
            </a:r>
            <a:r>
              <a:rPr lang="ru-RU" sz="3200" dirty="0" smtClean="0"/>
              <a:t> установка фонового изображения).</a:t>
            </a:r>
          </a:p>
          <a:p>
            <a:endParaRPr lang="ru-RU" sz="3200" dirty="0"/>
          </a:p>
          <a:p>
            <a:r>
              <a:rPr lang="ru-RU" sz="3200" dirty="0" smtClean="0"/>
              <a:t>Чтобы задать адрес, используется функция </a:t>
            </a:r>
            <a:r>
              <a:rPr lang="ru-RU" sz="2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ru-RU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ru-RU" sz="3200" dirty="0" smtClean="0"/>
              <a:t>.</a:t>
            </a:r>
          </a:p>
          <a:p>
            <a:r>
              <a:rPr lang="ru-RU" sz="3200" dirty="0" smtClean="0"/>
              <a:t>Внутри </a:t>
            </a:r>
            <a:r>
              <a:rPr lang="ru-RU" sz="3200" dirty="0"/>
              <a:t>скобок пишется относительный или абсолютный </a:t>
            </a:r>
            <a:r>
              <a:rPr lang="ru-RU" sz="3200" dirty="0" smtClean="0"/>
              <a:t>адрес, который можно </a:t>
            </a:r>
            <a:r>
              <a:rPr lang="ru-RU" sz="3200" dirty="0"/>
              <a:t>задавать в необязательных одинарных или двойных кавычках</a:t>
            </a:r>
            <a:r>
              <a:rPr lang="ru-RU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301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Единицы измерения углов, времени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ru-RU" sz="3200" b="1" dirty="0" smtClean="0"/>
              <a:t>Углы</a:t>
            </a:r>
            <a:r>
              <a:rPr lang="ru-RU" sz="3200" dirty="0" smtClean="0"/>
              <a:t>:</a:t>
            </a:r>
          </a:p>
          <a:p>
            <a:pPr>
              <a:spcBef>
                <a:spcPts val="600"/>
              </a:spcBef>
            </a:pPr>
            <a:r>
              <a:rPr lang="en-US" sz="2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deg</a:t>
            </a:r>
            <a:r>
              <a:rPr lang="ru-RU" sz="3200" dirty="0" smtClean="0"/>
              <a:t> (градусы, 0-360)</a:t>
            </a:r>
          </a:p>
          <a:p>
            <a:pPr>
              <a:spcBef>
                <a:spcPts val="600"/>
              </a:spcBef>
            </a:pP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rad</a:t>
            </a:r>
            <a:r>
              <a:rPr lang="ru-RU" sz="3200" dirty="0" smtClean="0"/>
              <a:t> (радианы)</a:t>
            </a:r>
          </a:p>
          <a:p>
            <a:pPr>
              <a:spcBef>
                <a:spcPts val="600"/>
              </a:spcBef>
            </a:pPr>
            <a:r>
              <a:rPr lang="en-US" sz="3200" dirty="0" smtClean="0"/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grad</a:t>
            </a:r>
            <a:r>
              <a:rPr lang="ru-RU" sz="3200" dirty="0" smtClean="0"/>
              <a:t> (</a:t>
            </a:r>
            <a:r>
              <a:rPr lang="ru-RU" sz="3200" dirty="0" err="1" smtClean="0"/>
              <a:t>градианы</a:t>
            </a:r>
            <a:r>
              <a:rPr lang="ru-RU" sz="3200" dirty="0" smtClean="0"/>
              <a:t>, 1 град.=1/100 прямого угла)</a:t>
            </a:r>
          </a:p>
          <a:p>
            <a:pPr>
              <a:spcBef>
                <a:spcPts val="600"/>
              </a:spcBef>
            </a:pP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turn</a:t>
            </a:r>
            <a:r>
              <a:rPr lang="en-US" sz="3200" dirty="0" smtClean="0"/>
              <a:t> (</a:t>
            </a:r>
            <a:r>
              <a:rPr lang="ru-RU" sz="3200" dirty="0" smtClean="0"/>
              <a:t>повороты, 1 поворот = 360 градусов).</a:t>
            </a:r>
          </a:p>
          <a:p>
            <a:pPr>
              <a:spcBef>
                <a:spcPts val="600"/>
              </a:spcBef>
            </a:pPr>
            <a:r>
              <a:rPr lang="ru-RU" sz="3200" b="1" dirty="0" smtClean="0"/>
              <a:t>Время</a:t>
            </a:r>
            <a:r>
              <a:rPr lang="ru-RU" sz="3200" dirty="0" smtClean="0"/>
              <a:t>:</a:t>
            </a:r>
          </a:p>
          <a:p>
            <a:pPr>
              <a:spcBef>
                <a:spcPts val="600"/>
              </a:spcBef>
            </a:pP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ru-RU" sz="3200" dirty="0" smtClean="0"/>
              <a:t> (секунды)</a:t>
            </a:r>
          </a:p>
          <a:p>
            <a:pPr>
              <a:spcBef>
                <a:spcPts val="600"/>
              </a:spcBef>
            </a:pPr>
            <a:r>
              <a:rPr lang="en-US" sz="2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</a:t>
            </a:r>
            <a:r>
              <a:rPr lang="ru-RU" sz="3200" dirty="0" smtClean="0"/>
              <a:t> (миллисекунды).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95239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smtClean="0"/>
              <a:t>charset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1CADE4"/>
              </a:buClr>
            </a:pPr>
            <a:r>
              <a:rPr lang="ru-RU" sz="3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Это правило (</a:t>
            </a:r>
            <a:r>
              <a:rPr 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at-rule</a:t>
            </a:r>
            <a:r>
              <a:rPr lang="ru-RU" sz="3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ru-RU" sz="3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может размещаться </a:t>
            </a:r>
            <a:r>
              <a:rPr lang="ru-RU" sz="3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в первой строке</a:t>
            </a:r>
            <a:r>
              <a:rPr lang="ru-RU" sz="3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отдельного файла </a:t>
            </a:r>
            <a:r>
              <a:rPr lang="en-US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css</a:t>
            </a:r>
            <a:r>
              <a:rPr lang="ru-RU" sz="3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и задавать кодировку (значение кодировки – в кавычках):</a:t>
            </a:r>
            <a:endParaRPr lang="en-US" sz="3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buClr>
                <a:srgbClr val="1CADE4"/>
              </a:buClr>
            </a:pPr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charset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"windows-1251"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ru-RU" sz="28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0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@</a:t>
            </a:r>
            <a:r>
              <a:rPr lang="ru-RU" dirty="0" err="1"/>
              <a:t>import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Clr>
                <a:srgbClr val="1CADE4"/>
              </a:buClr>
            </a:pPr>
            <a:r>
              <a:rPr lang="ru-RU" sz="3200" dirty="0"/>
              <a:t>Правило </a:t>
            </a:r>
            <a:r>
              <a:rPr lang="ru-RU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ru-RU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ru-RU" sz="3200" dirty="0"/>
              <a:t> позволяет импортировать содержимое </a:t>
            </a:r>
            <a:r>
              <a:rPr lang="ru-RU" sz="3200" dirty="0" smtClean="0"/>
              <a:t>указанного CSS-файла </a:t>
            </a:r>
            <a:r>
              <a:rPr lang="ru-RU" sz="3200" dirty="0"/>
              <a:t>в текущую стилевую </a:t>
            </a:r>
            <a:r>
              <a:rPr lang="ru-RU" sz="3200" dirty="0" smtClean="0"/>
              <a:t>таблицу</a:t>
            </a:r>
            <a:r>
              <a:rPr lang="ru-RU" sz="3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@import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url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("</a:t>
            </a:r>
            <a:r>
              <a:rPr lang="ru-RU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имя файла")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ru-RU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имя файла"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ru-RU" sz="28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buClr>
                <a:srgbClr val="1CADE4"/>
              </a:buClr>
            </a:pPr>
            <a:r>
              <a:rPr lang="ru-RU" sz="2800" dirty="0"/>
              <a:t> </a:t>
            </a:r>
            <a:endParaRPr lang="ru-RU" sz="2800" dirty="0" smtClean="0"/>
          </a:p>
          <a:p>
            <a:pPr lvl="0">
              <a:buClr>
                <a:srgbClr val="1CADE4"/>
              </a:buClr>
            </a:pPr>
            <a:r>
              <a:rPr lang="ru-RU" sz="3200" dirty="0" smtClean="0"/>
              <a:t>Правило </a:t>
            </a:r>
            <a:r>
              <a:rPr lang="ru-RU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ru-RU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ru-RU" sz="3200" dirty="0"/>
              <a:t> не разрешается вставлять после любых объявлений кроме </a:t>
            </a:r>
            <a:r>
              <a:rPr lang="ru-RU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ru-RU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charset</a:t>
            </a:r>
            <a:r>
              <a:rPr lang="ru-RU" sz="3200" dirty="0"/>
              <a:t> или другого </a:t>
            </a:r>
            <a:r>
              <a:rPr lang="ru-RU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ru-RU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ru-RU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808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Подключение </a:t>
            </a:r>
            <a:r>
              <a:rPr lang="en-US" dirty="0"/>
              <a:t>CSS </a:t>
            </a:r>
            <a:r>
              <a:rPr lang="ru-RU" dirty="0"/>
              <a:t>к </a:t>
            </a:r>
            <a:r>
              <a:rPr lang="ru-RU" dirty="0" smtClean="0"/>
              <a:t>веб-странице –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dirty="0" smtClean="0"/>
              <a:t>Элемент(ы) </a:t>
            </a:r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link</a:t>
            </a:r>
            <a:r>
              <a:rPr lang="en-US" sz="3200" dirty="0" smtClean="0"/>
              <a:t>, </a:t>
            </a:r>
            <a:r>
              <a:rPr lang="ru-RU" sz="3200" dirty="0" smtClean="0"/>
              <a:t>который располагается в </a:t>
            </a:r>
            <a:r>
              <a:rPr lang="en-US" sz="28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3200" dirty="0" smtClean="0"/>
              <a:t> </a:t>
            </a:r>
            <a:r>
              <a:rPr lang="ru-RU" sz="3200" dirty="0" smtClean="0"/>
              <a:t>и указывает на </a:t>
            </a:r>
            <a:r>
              <a:rPr lang="ru-RU" sz="3200" b="1" dirty="0" smtClean="0"/>
              <a:t>внешний</a:t>
            </a:r>
            <a:r>
              <a:rPr lang="ru-RU" sz="3200" dirty="0" smtClean="0"/>
              <a:t> файл, содержащий </a:t>
            </a:r>
            <a:r>
              <a:rPr lang="en-US" sz="3200" dirty="0" err="1" smtClean="0"/>
              <a:t>css</a:t>
            </a:r>
            <a:r>
              <a:rPr lang="ru-RU" sz="3200" dirty="0" smtClean="0"/>
              <a:t>.</a:t>
            </a:r>
          </a:p>
          <a:p>
            <a:endParaRPr lang="ru-RU" sz="32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="stylesheet"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href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="mystyle.css"&gt;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9707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Подключение </a:t>
            </a:r>
            <a:r>
              <a:rPr lang="en-US" dirty="0"/>
              <a:t>CSS </a:t>
            </a:r>
            <a:r>
              <a:rPr lang="ru-RU" dirty="0"/>
              <a:t>к </a:t>
            </a:r>
            <a:r>
              <a:rPr lang="ru-RU" dirty="0" smtClean="0"/>
              <a:t>веб-странице –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080" y="2112433"/>
            <a:ext cx="10058400" cy="40363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3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3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3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3600" dirty="0"/>
              <a:t>.....</a:t>
            </a:r>
          </a:p>
          <a:p>
            <a:r>
              <a:rPr lang="ru-RU" sz="3600" dirty="0"/>
              <a:t>      &lt;</a:t>
            </a:r>
            <a:r>
              <a:rPr lang="ru-RU" sz="3600" dirty="0" err="1"/>
              <a:t>style</a:t>
            </a:r>
            <a:r>
              <a:rPr lang="ru-RU" sz="3600" dirty="0"/>
              <a:t> </a:t>
            </a:r>
            <a:r>
              <a:rPr lang="ru-RU" sz="3600" dirty="0" err="1"/>
              <a:t>media</a:t>
            </a:r>
            <a:r>
              <a:rPr lang="ru-RU" sz="3600" dirty="0"/>
              <a:t>="</a:t>
            </a:r>
            <a:r>
              <a:rPr lang="ru-RU" sz="3600" dirty="0" err="1"/>
              <a:t>all</a:t>
            </a:r>
            <a:r>
              <a:rPr lang="ru-RU" sz="3600" dirty="0"/>
              <a:t>"&gt;</a:t>
            </a:r>
          </a:p>
          <a:p>
            <a:r>
              <a:rPr lang="ru-RU" sz="3600" dirty="0"/>
              <a:t>         </a:t>
            </a:r>
            <a:r>
              <a:rPr lang="en-US" sz="3600" dirty="0" smtClean="0"/>
              <a:t>       </a:t>
            </a:r>
            <a:r>
              <a:rPr lang="ru-RU" sz="3600" dirty="0" smtClean="0"/>
              <a:t>@</a:t>
            </a:r>
            <a:r>
              <a:rPr lang="ru-RU" sz="3600" dirty="0" err="1"/>
              <a:t>import</a:t>
            </a:r>
            <a:r>
              <a:rPr lang="ru-RU" sz="3600" dirty="0"/>
              <a:t> </a:t>
            </a:r>
            <a:r>
              <a:rPr lang="ru-RU" sz="3600" dirty="0" err="1"/>
              <a:t>url</a:t>
            </a:r>
            <a:r>
              <a:rPr lang="ru-RU" sz="3600" dirty="0"/>
              <a:t>(style.css);</a:t>
            </a:r>
          </a:p>
          <a:p>
            <a:r>
              <a:rPr lang="ru-RU" sz="3600" dirty="0"/>
              <a:t>      &lt;/</a:t>
            </a:r>
            <a:r>
              <a:rPr lang="ru-RU" sz="3600" dirty="0" err="1"/>
              <a:t>style</a:t>
            </a:r>
            <a:r>
              <a:rPr lang="ru-RU" sz="3600" dirty="0" smtClean="0"/>
              <a:t>&gt;</a:t>
            </a:r>
            <a:endParaRPr lang="en-US" sz="3600" dirty="0" smtClean="0"/>
          </a:p>
          <a:p>
            <a:r>
              <a:rPr lang="en-US" sz="3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3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3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27928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Подключение </a:t>
            </a:r>
            <a:r>
              <a:rPr lang="en-US" dirty="0"/>
              <a:t>CSS </a:t>
            </a:r>
            <a:r>
              <a:rPr lang="ru-RU" dirty="0"/>
              <a:t>к </a:t>
            </a:r>
            <a:r>
              <a:rPr lang="ru-RU" dirty="0" smtClean="0"/>
              <a:t>веб-странице</a:t>
            </a:r>
            <a:r>
              <a:rPr lang="en-US" dirty="0" smtClean="0"/>
              <a:t> –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dirty="0" smtClean="0"/>
              <a:t>Контейнер(ы) </a:t>
            </a:r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US" sz="3200" dirty="0" smtClean="0"/>
              <a:t>, </a:t>
            </a:r>
            <a:r>
              <a:rPr lang="ru-RU" sz="3200" dirty="0" smtClean="0"/>
              <a:t>который располагается в </a:t>
            </a:r>
            <a:r>
              <a:rPr lang="en-US" sz="28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3200" dirty="0" smtClean="0"/>
              <a:t> </a:t>
            </a:r>
            <a:r>
              <a:rPr lang="ru-RU" sz="3200" dirty="0" smtClean="0"/>
              <a:t>и </a:t>
            </a:r>
            <a:r>
              <a:rPr lang="ru-RU" sz="3200" b="1" dirty="0" smtClean="0"/>
              <a:t>непосредственно</a:t>
            </a:r>
            <a:r>
              <a:rPr lang="ru-RU" sz="3200" dirty="0" smtClean="0"/>
              <a:t> содержит правила </a:t>
            </a:r>
            <a:r>
              <a:rPr lang="en-US" sz="3200" dirty="0" smtClean="0"/>
              <a:t>CSS </a:t>
            </a:r>
            <a:r>
              <a:rPr lang="ru-RU" sz="3200" dirty="0" smtClean="0"/>
              <a:t>и комментарии.</a:t>
            </a:r>
          </a:p>
          <a:p>
            <a:endParaRPr lang="ru-RU" sz="32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534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Подключение </a:t>
            </a:r>
            <a:r>
              <a:rPr lang="en-US" dirty="0"/>
              <a:t>CSS </a:t>
            </a:r>
            <a:r>
              <a:rPr lang="ru-RU" dirty="0"/>
              <a:t>к </a:t>
            </a:r>
            <a:r>
              <a:rPr lang="ru-RU" dirty="0" smtClean="0"/>
              <a:t>веб-странице –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dirty="0"/>
              <a:t>А</a:t>
            </a:r>
            <a:r>
              <a:rPr lang="ru-RU" sz="3200" dirty="0" smtClean="0"/>
              <a:t>трибут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ru-RU" sz="3200" dirty="0" smtClean="0"/>
              <a:t> у </a:t>
            </a:r>
            <a:r>
              <a:rPr lang="en-US" sz="3200" dirty="0" smtClean="0"/>
              <a:t>HTML-</a:t>
            </a:r>
            <a:r>
              <a:rPr lang="ru-RU" sz="3200" dirty="0" smtClean="0"/>
              <a:t>элемента.</a:t>
            </a:r>
            <a:endParaRPr lang="en-US" sz="3200" dirty="0" smtClean="0"/>
          </a:p>
          <a:p>
            <a:r>
              <a:rPr lang="ru-RU" sz="3200" dirty="0" smtClean="0"/>
              <a:t>Значением атрибута является </a:t>
            </a:r>
            <a:r>
              <a:rPr lang="ru-RU" sz="3200" dirty="0"/>
              <a:t>строка, в которой перечислены объявления через точку с </a:t>
            </a:r>
            <a:r>
              <a:rPr lang="ru-RU" sz="3200" dirty="0" smtClean="0"/>
              <a:t>запятой, </a:t>
            </a:r>
            <a:r>
              <a:rPr lang="ru-RU" sz="3200" b="1" dirty="0" smtClean="0"/>
              <a:t>без селектора</a:t>
            </a:r>
            <a:r>
              <a:rPr lang="ru-RU" sz="3200" dirty="0" smtClean="0"/>
              <a:t>.</a:t>
            </a:r>
            <a:endParaRPr lang="en-US" sz="3200" dirty="0" smtClean="0"/>
          </a:p>
          <a:p>
            <a:endParaRPr lang="ru-RU" sz="32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/>
              <a:t> </a:t>
            </a:r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font-size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20px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green"&gt;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Test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paragraph.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2809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CSS </a:t>
            </a:r>
            <a:r>
              <a:rPr lang="en-US" dirty="0"/>
              <a:t>– </a:t>
            </a:r>
            <a:r>
              <a:rPr lang="ru-RU" dirty="0"/>
              <a:t>назначение и история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dirty="0"/>
              <a:t>CSS </a:t>
            </a:r>
            <a:r>
              <a:rPr lang="ru-RU" sz="3200" dirty="0" smtClean="0"/>
              <a:t>(</a:t>
            </a:r>
            <a:r>
              <a:rPr lang="ru-RU" sz="3200" dirty="0" err="1" smtClean="0"/>
              <a:t>Cascading</a:t>
            </a:r>
            <a:r>
              <a:rPr lang="ru-RU" sz="3200" dirty="0" smtClean="0"/>
              <a:t> </a:t>
            </a:r>
            <a:r>
              <a:rPr lang="ru-RU" sz="3200" dirty="0" err="1"/>
              <a:t>Style</a:t>
            </a:r>
            <a:r>
              <a:rPr lang="ru-RU" sz="3200" dirty="0"/>
              <a:t> </a:t>
            </a:r>
            <a:r>
              <a:rPr lang="ru-RU" sz="3200" dirty="0" err="1" smtClean="0"/>
              <a:t>Sheets</a:t>
            </a:r>
            <a:r>
              <a:rPr lang="en-US" sz="3200" dirty="0" smtClean="0"/>
              <a:t>, </a:t>
            </a:r>
            <a:r>
              <a:rPr lang="ru-RU" sz="3200" dirty="0" smtClean="0"/>
              <a:t>каскадные </a:t>
            </a:r>
            <a:r>
              <a:rPr lang="ru-RU" sz="3200" dirty="0"/>
              <a:t>таблицы стилей</a:t>
            </a:r>
            <a:r>
              <a:rPr lang="ru-RU" sz="3200" dirty="0" smtClean="0"/>
              <a:t>) –</a:t>
            </a:r>
            <a:r>
              <a:rPr lang="ru-RU" sz="3200" b="1" dirty="0" smtClean="0"/>
              <a:t>язык </a:t>
            </a:r>
            <a:r>
              <a:rPr lang="ru-RU" sz="3200" b="1" dirty="0"/>
              <a:t>описания внешнего вида</a:t>
            </a:r>
            <a:r>
              <a:rPr lang="ru-RU" sz="3200" dirty="0"/>
              <a:t> документа, </a:t>
            </a:r>
            <a:r>
              <a:rPr lang="ru-RU" sz="3200" dirty="0" smtClean="0"/>
              <a:t>созданного </a:t>
            </a:r>
            <a:r>
              <a:rPr lang="ru-RU" sz="3200" dirty="0"/>
              <a:t>с использованием </a:t>
            </a:r>
            <a:r>
              <a:rPr lang="ru-RU" sz="3200" dirty="0" smtClean="0"/>
              <a:t>языка </a:t>
            </a:r>
            <a:r>
              <a:rPr lang="ru-RU" sz="3200" dirty="0"/>
              <a:t>разметки</a:t>
            </a:r>
            <a:r>
              <a:rPr lang="ru-RU" sz="3200" dirty="0" smtClean="0"/>
              <a:t>.</a:t>
            </a:r>
          </a:p>
          <a:p>
            <a:endParaRPr lang="ru-RU" sz="3200" dirty="0"/>
          </a:p>
          <a:p>
            <a:r>
              <a:rPr lang="ru-RU" sz="3200" i="1" dirty="0" smtClean="0"/>
              <a:t>Языком разметки</a:t>
            </a:r>
            <a:r>
              <a:rPr lang="ru-RU" sz="3200" dirty="0" smtClean="0"/>
              <a:t> может быть </a:t>
            </a:r>
            <a:r>
              <a:rPr lang="en-US" sz="3200" dirty="0" smtClean="0"/>
              <a:t>XML, SVG, XUL, </a:t>
            </a:r>
            <a:r>
              <a:rPr lang="ru-RU" sz="3200" dirty="0" smtClean="0"/>
              <a:t>но обычно в этой роли выступает </a:t>
            </a:r>
            <a:r>
              <a:rPr lang="en-US" sz="3200" dirty="0" smtClean="0"/>
              <a:t>HTML</a:t>
            </a:r>
            <a:r>
              <a:rPr lang="ru-RU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334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180" y="400050"/>
            <a:ext cx="10058400" cy="1013460"/>
          </a:xfrm>
        </p:spPr>
        <p:txBody>
          <a:bodyPr/>
          <a:lstStyle/>
          <a:p>
            <a:r>
              <a:rPr lang="ru-RU" dirty="0"/>
              <a:t>Подключение </a:t>
            </a:r>
            <a:r>
              <a:rPr lang="en-US" dirty="0"/>
              <a:t>CSS </a:t>
            </a:r>
            <a:r>
              <a:rPr lang="ru-RU" dirty="0" smtClean="0"/>
              <a:t>к </a:t>
            </a:r>
            <a:r>
              <a:rPr lang="ru-RU" u="sng" dirty="0">
                <a:hlinkClick r:id="rId2" tooltip="XML"/>
              </a:rPr>
              <a:t>XML-документу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741083"/>
            <a:ext cx="11811000" cy="2078567"/>
          </a:xfrm>
        </p:spPr>
        <p:txBody>
          <a:bodyPr>
            <a:noAutofit/>
          </a:bodyPr>
          <a:lstStyle/>
          <a:p>
            <a:endParaRPr lang="ru-RU" sz="40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/>
              <a:t> </a:t>
            </a:r>
            <a:r>
              <a:rPr lang="ru-RU" sz="4000" dirty="0"/>
              <a:t>&lt;?</a:t>
            </a:r>
            <a:r>
              <a:rPr lang="ru-RU" sz="4000" dirty="0" err="1"/>
              <a:t>xml-stylesheet</a:t>
            </a:r>
            <a:r>
              <a:rPr lang="ru-RU" sz="4000" dirty="0"/>
              <a:t> </a:t>
            </a:r>
            <a:r>
              <a:rPr lang="en-US" sz="4000" dirty="0" smtClean="0"/>
              <a:t>  </a:t>
            </a:r>
            <a:r>
              <a:rPr lang="ru-RU" sz="4000" dirty="0" err="1" smtClean="0"/>
              <a:t>type</a:t>
            </a:r>
            <a:r>
              <a:rPr lang="ru-RU" sz="4000" dirty="0"/>
              <a:t>="</a:t>
            </a:r>
            <a:r>
              <a:rPr lang="ru-RU" sz="4000" dirty="0" err="1"/>
              <a:t>text</a:t>
            </a:r>
            <a:r>
              <a:rPr lang="ru-RU" sz="4000" dirty="0"/>
              <a:t>/</a:t>
            </a:r>
            <a:r>
              <a:rPr lang="ru-RU" sz="4000" dirty="0" err="1"/>
              <a:t>css</a:t>
            </a:r>
            <a:r>
              <a:rPr lang="ru-RU" sz="4000" dirty="0"/>
              <a:t>" </a:t>
            </a:r>
            <a:r>
              <a:rPr lang="en-US" sz="4000" dirty="0" smtClean="0"/>
              <a:t>  </a:t>
            </a:r>
            <a:r>
              <a:rPr lang="ru-RU" sz="4000" dirty="0" err="1" smtClean="0"/>
              <a:t>href</a:t>
            </a:r>
            <a:r>
              <a:rPr lang="ru-RU" sz="4000" dirty="0"/>
              <a:t>="style.css"?&gt;</a:t>
            </a:r>
          </a:p>
        </p:txBody>
      </p:sp>
    </p:spTree>
    <p:extLst>
      <p:ext uri="{BB962C8B-B14F-4D97-AF65-F5344CB8AC3E}">
        <p14:creationId xmlns:p14="http://schemas.microsoft.com/office/powerpoint/2010/main" val="343851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Селекторы </a:t>
            </a:r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i="1" dirty="0" smtClean="0"/>
              <a:t>Селекторы</a:t>
            </a:r>
            <a:r>
              <a:rPr lang="ru-RU" sz="3200" dirty="0" smtClean="0"/>
              <a:t> используются, чтобы найти (выбрать) </a:t>
            </a:r>
            <a:r>
              <a:rPr lang="en-US" sz="3200" dirty="0" smtClean="0"/>
              <a:t>HTML-</a:t>
            </a:r>
            <a:r>
              <a:rPr lang="ru-RU" sz="3200" dirty="0" smtClean="0"/>
              <a:t>элементы на веб-странице, основываясь на имени элемента, идентификаторе, классе, значениях атрибутов и других признаках.</a:t>
            </a:r>
          </a:p>
        </p:txBody>
      </p:sp>
    </p:spTree>
    <p:extLst>
      <p:ext uri="{BB962C8B-B14F-4D97-AF65-F5344CB8AC3E}">
        <p14:creationId xmlns:p14="http://schemas.microsoft.com/office/powerpoint/2010/main" val="347067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Универсальный селектор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i="1" dirty="0" smtClean="0"/>
              <a:t>Универсальный селектор</a:t>
            </a:r>
            <a:r>
              <a:rPr lang="ru-RU" sz="3200" dirty="0" smtClean="0"/>
              <a:t> выбирает все элементы на странице (включая </a:t>
            </a:r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sz="3200" dirty="0" smtClean="0"/>
              <a:t> </a:t>
            </a:r>
            <a:r>
              <a:rPr lang="ru-RU" sz="3200" dirty="0" smtClean="0"/>
              <a:t>и </a:t>
            </a:r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sz="3200" dirty="0" smtClean="0"/>
              <a:t>)</a:t>
            </a:r>
            <a:r>
              <a:rPr lang="ru-RU" sz="3200" dirty="0" smtClean="0"/>
              <a:t>.</a:t>
            </a:r>
            <a:r>
              <a:rPr lang="en-US" sz="3200" dirty="0" smtClean="0"/>
              <a:t> </a:t>
            </a:r>
            <a:r>
              <a:rPr lang="ru-RU" sz="3200" dirty="0" smtClean="0"/>
              <a:t>Обозначается звёздочкой: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ru-RU" sz="2800" dirty="0" smtClean="0">
              <a:solidFill>
                <a:srgbClr val="8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border-color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border-width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1px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border-style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solid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19916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Селектор элементов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i="1" dirty="0" smtClean="0"/>
              <a:t>Селектор элементов</a:t>
            </a:r>
            <a:r>
              <a:rPr lang="ru-RU" sz="3200" dirty="0" smtClean="0"/>
              <a:t> выбирает все указанные </a:t>
            </a:r>
            <a:r>
              <a:rPr lang="en-US" sz="3200" dirty="0"/>
              <a:t>HTML- </a:t>
            </a:r>
            <a:r>
              <a:rPr lang="ru-RU" sz="3200" dirty="0" smtClean="0"/>
              <a:t>элементы на странице.</a:t>
            </a:r>
            <a:r>
              <a:rPr lang="en-US" sz="3200" dirty="0" smtClean="0"/>
              <a:t> </a:t>
            </a:r>
            <a:r>
              <a:rPr lang="ru-RU" sz="3200" dirty="0" smtClean="0"/>
              <a:t>Используется имя элемента: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выберет все элементы p (абзацы)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*/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border-width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1px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border-style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solid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9439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Селектор классов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i="1" dirty="0" smtClean="0"/>
              <a:t>Селектор классов</a:t>
            </a:r>
            <a:r>
              <a:rPr lang="ru-RU" sz="3200" dirty="0" smtClean="0"/>
              <a:t> выбирает </a:t>
            </a:r>
            <a:r>
              <a:rPr lang="en-US" sz="3200" dirty="0" smtClean="0"/>
              <a:t>HTML- </a:t>
            </a:r>
            <a:r>
              <a:rPr lang="ru-RU" sz="3200" dirty="0" smtClean="0"/>
              <a:t>элементы с указанным значением атрибута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ru-RU" sz="3200" dirty="0" smtClean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все элементы, у которых </a:t>
            </a:r>
            <a:r>
              <a:rPr lang="ru-RU" sz="2800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ru-RU" sz="2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ru-RU" sz="2800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ru-RU" sz="2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*/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.main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border-width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1px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border-style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solid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075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Селектор идентификаторов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i="1" dirty="0"/>
              <a:t>Селектор </a:t>
            </a:r>
            <a:r>
              <a:rPr lang="ru-RU" sz="3200" i="1" dirty="0" smtClean="0"/>
              <a:t>идентификаторов</a:t>
            </a:r>
            <a:r>
              <a:rPr lang="ru-RU" sz="3200" dirty="0" smtClean="0"/>
              <a:t> выбирает </a:t>
            </a:r>
            <a:r>
              <a:rPr lang="en-US" sz="3200" dirty="0" smtClean="0"/>
              <a:t>HTML- </a:t>
            </a:r>
            <a:r>
              <a:rPr lang="ru-RU" sz="3200" dirty="0" smtClean="0"/>
              <a:t>элементы с заданным значением атрибута </a:t>
            </a:r>
            <a:r>
              <a:rPr lang="en-US" sz="28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3200" dirty="0" smtClean="0"/>
              <a:t> (</a:t>
            </a:r>
            <a:r>
              <a:rPr lang="ru-RU" sz="3200" dirty="0" smtClean="0"/>
              <a:t>теоретически, один):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элемент(ы), у которых </a:t>
            </a:r>
            <a:r>
              <a:rPr lang="ru-RU" sz="2800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ru-RU" sz="2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ru-RU" sz="2800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</a:t>
            </a:r>
            <a:r>
              <a:rPr lang="ru-RU" sz="2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*/</a:t>
            </a:r>
            <a:endParaRPr lang="ru-RU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#pass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width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200px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694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Селекция по атрибутам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endParaRPr lang="ru-RU" sz="11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097280" y="1845733"/>
          <a:ext cx="10058399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026"/>
                <a:gridCol w="7037294"/>
                <a:gridCol w="640079"/>
              </a:tblGrid>
              <a:tr h="427031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Селектор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Какие</a:t>
                      </a:r>
                      <a:r>
                        <a:rPr lang="ru-RU" sz="2400" baseline="0" dirty="0" smtClean="0"/>
                        <a:t> элементы выбирает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CSS</a:t>
                      </a:r>
                      <a:endParaRPr lang="en-US" sz="2400" dirty="0"/>
                    </a:p>
                  </a:txBody>
                  <a:tcPr/>
                </a:tc>
              </a:tr>
              <a:tr h="4270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</a:t>
                      </a:r>
                      <a:r>
                        <a:rPr lang="en-US" sz="22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attr</a:t>
                      </a:r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]</a:t>
                      </a:r>
                      <a:endParaRPr lang="en-US" sz="2200" b="0" i="0" u="none" strike="noStrike" kern="1200" baseline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/>
                        <a:t>Имеющие атрибут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200" dirty="0" err="1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attr</a:t>
                      </a:r>
                      <a:r>
                        <a:rPr kumimoji="0" lang="ru-RU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ru-RU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с любым значением)</a:t>
                      </a:r>
                      <a:endParaRPr lang="en-US" sz="2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</a:tr>
              <a:tr h="4270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</a:t>
                      </a:r>
                      <a:r>
                        <a:rPr lang="en-US" sz="22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attr</a:t>
                      </a:r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en-US" sz="22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val</a:t>
                      </a:r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"]</a:t>
                      </a:r>
                      <a:endParaRPr lang="en-US" sz="2200" b="0" i="0" u="none" strike="noStrike" kern="1200" baseline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/>
                        <a:t>Имеющие атрибут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200" kern="1200" dirty="0" err="1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attr</a:t>
                      </a:r>
                      <a:r>
                        <a:rPr lang="en-US" sz="2400" dirty="0" smtClean="0"/>
                        <a:t> </a:t>
                      </a:r>
                      <a:r>
                        <a:rPr lang="ru-RU" sz="2400" dirty="0" smtClean="0"/>
                        <a:t>со</a:t>
                      </a:r>
                      <a:r>
                        <a:rPr lang="ru-RU" sz="2400" baseline="0" dirty="0" smtClean="0"/>
                        <a:t> значением </a:t>
                      </a:r>
                      <a:r>
                        <a:rPr lang="en-US" sz="2200" kern="1200" dirty="0" err="1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val</a:t>
                      </a:r>
                      <a:endParaRPr lang="en-US" sz="2200" kern="12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</a:tr>
              <a:tr h="7370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</a:t>
                      </a:r>
                      <a:r>
                        <a:rPr lang="en-US" sz="22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attr</a:t>
                      </a:r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~="</a:t>
                      </a:r>
                      <a:r>
                        <a:rPr lang="en-US" sz="22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val</a:t>
                      </a:r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"]</a:t>
                      </a:r>
                      <a:endParaRPr lang="en-US" sz="2200" b="0" i="0" u="none" strike="noStrike" kern="1200" baseline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 атрибутом </a:t>
                      </a:r>
                      <a:r>
                        <a:rPr lang="en-US" sz="2200" kern="1200" dirty="0" err="1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attr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у которого через пробел несколько значений, и одно из этих значений </a:t>
                      </a:r>
                      <a:r>
                        <a:rPr lang="en-US" sz="2200" kern="1200" dirty="0" err="1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val</a:t>
                      </a:r>
                      <a:endParaRPr lang="en-US" sz="2200" kern="12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</a:tr>
              <a:tr h="7370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</a:t>
                      </a:r>
                      <a:r>
                        <a:rPr lang="en-US" sz="22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attr</a:t>
                      </a:r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|="</a:t>
                      </a:r>
                      <a:r>
                        <a:rPr lang="en-US" sz="22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val</a:t>
                      </a:r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"]</a:t>
                      </a:r>
                      <a:endParaRPr lang="en-US" sz="2200" b="0" i="0" u="none" strike="noStrike" kern="1200" baseline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 атрибутом </a:t>
                      </a:r>
                      <a:r>
                        <a:rPr lang="en-US" sz="2200" kern="1200" dirty="0" err="1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attr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у которого в значении есть разделители </a:t>
                      </a:r>
                      <a:r>
                        <a:rPr lang="ru-RU" sz="2200" kern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ru-RU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и первая часть до - это </a:t>
                      </a:r>
                      <a:r>
                        <a:rPr lang="en-US" sz="2200" kern="1200" dirty="0" err="1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val</a:t>
                      </a:r>
                      <a:endParaRPr lang="en-US" sz="2200" kern="12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</a:tr>
              <a:tr h="4270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</a:t>
                      </a:r>
                      <a:r>
                        <a:rPr lang="en-US" sz="22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attr</a:t>
                      </a:r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^="</a:t>
                      </a:r>
                      <a:r>
                        <a:rPr lang="en-US" sz="22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val</a:t>
                      </a:r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"]</a:t>
                      </a:r>
                      <a:endParaRPr lang="en-US" sz="2200" b="0" i="0" u="none" strike="noStrike" kern="1200" baseline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/>
                        <a:t>Значение атрибута </a:t>
                      </a:r>
                      <a:r>
                        <a:rPr lang="en-US" sz="2200" kern="1200" dirty="0" err="1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attr</a:t>
                      </a:r>
                      <a:r>
                        <a:rPr lang="en-US" sz="2400" dirty="0" smtClean="0"/>
                        <a:t> </a:t>
                      </a:r>
                      <a:r>
                        <a:rPr lang="ru-RU" sz="2400" dirty="0" smtClean="0"/>
                        <a:t>начинается с подстроки </a:t>
                      </a:r>
                      <a:r>
                        <a:rPr lang="en-US" sz="2200" kern="1200" dirty="0" err="1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val</a:t>
                      </a:r>
                      <a:endParaRPr lang="en-US" sz="2200" kern="12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</a:tr>
              <a:tr h="4270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</a:t>
                      </a:r>
                      <a:r>
                        <a:rPr lang="en-US" sz="22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attr</a:t>
                      </a:r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$="</a:t>
                      </a:r>
                      <a:r>
                        <a:rPr lang="en-US" sz="22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val</a:t>
                      </a:r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"]</a:t>
                      </a:r>
                      <a:endParaRPr lang="en-US" sz="2200" b="0" i="0" u="none" strike="noStrike" kern="1200" baseline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/>
                        <a:t>Значение </a:t>
                      </a:r>
                      <a:r>
                        <a:rPr lang="en-US" sz="2200" kern="1200" dirty="0" err="1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attr</a:t>
                      </a:r>
                      <a:r>
                        <a:rPr lang="en-US" sz="2400" dirty="0" smtClean="0"/>
                        <a:t> </a:t>
                      </a:r>
                      <a:r>
                        <a:rPr lang="ru-RU" sz="2400" dirty="0" smtClean="0"/>
                        <a:t>заканчивается подстрокой </a:t>
                      </a:r>
                      <a:r>
                        <a:rPr lang="en-US" sz="2200" kern="1200" dirty="0" err="1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val</a:t>
                      </a:r>
                      <a:endParaRPr lang="en-US" sz="2200" kern="12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</a:tr>
              <a:tr h="4270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</a:t>
                      </a:r>
                      <a:r>
                        <a:rPr lang="en-US" sz="22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attr</a:t>
                      </a:r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*="</a:t>
                      </a:r>
                      <a:r>
                        <a:rPr lang="en-US" sz="22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val</a:t>
                      </a:r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"]</a:t>
                      </a:r>
                      <a:endParaRPr lang="en-US" sz="2200" b="0" i="0" u="none" strike="noStrike" kern="1200" baseline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/>
                        <a:t>Значение атрибута </a:t>
                      </a:r>
                      <a:r>
                        <a:rPr lang="en-US" sz="2200" kern="1200" dirty="0" err="1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attr</a:t>
                      </a:r>
                      <a:r>
                        <a:rPr lang="en-US" sz="2400" dirty="0" smtClean="0"/>
                        <a:t> </a:t>
                      </a:r>
                      <a:r>
                        <a:rPr lang="ru-RU" sz="2400" dirty="0" smtClean="0"/>
                        <a:t>содержит</a:t>
                      </a:r>
                      <a:r>
                        <a:rPr lang="ru-RU" sz="2400" baseline="0" dirty="0" smtClean="0"/>
                        <a:t> подстроку </a:t>
                      </a:r>
                      <a:r>
                        <a:rPr lang="en-US" sz="2200" kern="1200" dirty="0" err="1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val</a:t>
                      </a:r>
                      <a:endParaRPr lang="en-US" sz="2200" kern="12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25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383784"/>
            <a:ext cx="10058400" cy="13535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Простой селектор атрибута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7832" y="2156630"/>
            <a:ext cx="10457848" cy="3733330"/>
          </a:xfrm>
        </p:spPr>
        <p:txBody>
          <a:bodyPr wrap="square">
            <a:spAutoFit/>
          </a:bodyPr>
          <a:lstStyle/>
          <a:p>
            <a:pPr marL="0"/>
            <a:r>
              <a:rPr lang="ru-RU" sz="3200" dirty="0">
                <a:solidFill>
                  <a:schemeClr val="tx1"/>
                </a:solidFill>
              </a:rPr>
              <a:t>Устанавливает стиль для элемента, если задан специфичный атрибут тега. Его значение в данном случае не важно. </a:t>
            </a:r>
            <a:endParaRPr lang="en-US" sz="3200" dirty="0" smtClean="0">
              <a:solidFill>
                <a:schemeClr val="tx1"/>
              </a:solidFill>
            </a:endParaRPr>
          </a:p>
          <a:p>
            <a:pPr marL="0"/>
            <a:endParaRPr lang="ru-RU" sz="3200" dirty="0">
              <a:solidFill>
                <a:schemeClr val="tx1"/>
              </a:solidFill>
            </a:endParaRPr>
          </a:p>
          <a:p>
            <a:pPr marL="0"/>
            <a:r>
              <a:rPr lang="ru-RU" sz="3200" b="1" dirty="0">
                <a:solidFill>
                  <a:schemeClr val="tx1"/>
                </a:solidFill>
              </a:rPr>
              <a:t>[атрибут</a:t>
            </a:r>
            <a:r>
              <a:rPr lang="ru-RU" sz="3200" b="1" dirty="0" smtClean="0">
                <a:solidFill>
                  <a:schemeClr val="tx1"/>
                </a:solidFill>
              </a:rPr>
              <a:t>]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ru-RU" sz="3200" b="1" dirty="0" smtClean="0">
                <a:solidFill>
                  <a:schemeClr val="tx1"/>
                </a:solidFill>
              </a:rPr>
              <a:t> </a:t>
            </a:r>
            <a:r>
              <a:rPr lang="ru-RU" sz="3200" b="1" dirty="0">
                <a:solidFill>
                  <a:schemeClr val="tx1"/>
                </a:solidFill>
              </a:rPr>
              <a:t>{ Описание правил стиля }</a:t>
            </a:r>
            <a:br>
              <a:rPr lang="ru-RU" sz="3200" b="1" dirty="0">
                <a:solidFill>
                  <a:schemeClr val="tx1"/>
                </a:solidFill>
              </a:rPr>
            </a:br>
            <a:r>
              <a:rPr lang="ru-RU" sz="3200" b="1" dirty="0">
                <a:solidFill>
                  <a:schemeClr val="tx1"/>
                </a:solidFill>
              </a:rPr>
              <a:t>Селектор[атрибут</a:t>
            </a:r>
            <a:r>
              <a:rPr lang="ru-RU" sz="3200" b="1" dirty="0" smtClean="0">
                <a:solidFill>
                  <a:schemeClr val="tx1"/>
                </a:solidFill>
              </a:rPr>
              <a:t>]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ru-RU" sz="3200" b="1" dirty="0" smtClean="0">
                <a:solidFill>
                  <a:schemeClr val="tx1"/>
                </a:solidFill>
              </a:rPr>
              <a:t> </a:t>
            </a:r>
            <a:r>
              <a:rPr lang="ru-RU" sz="3200" b="1" dirty="0">
                <a:solidFill>
                  <a:schemeClr val="tx1"/>
                </a:solidFill>
              </a:rPr>
              <a:t>{ Описание правил стиля }</a:t>
            </a:r>
          </a:p>
          <a:p>
            <a:pPr marL="0"/>
            <a:endParaRPr lang="ru-RU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21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39195"/>
            <a:ext cx="12192000" cy="6288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700" b="1" dirty="0" smtClean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Q</a:t>
            </a:r>
            <a:r>
              <a:rPr lang="ru-RU" sz="27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ru-RU" sz="27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{</a:t>
            </a:r>
            <a:endParaRPr lang="ru-RU" sz="27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7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ru-RU" sz="2700" dirty="0" err="1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font-style</a:t>
            </a:r>
            <a:r>
              <a:rPr lang="ru-RU" sz="27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:</a:t>
            </a:r>
            <a:r>
              <a:rPr lang="ru-RU" sz="27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ru-RU" sz="2700" dirty="0" err="1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italic</a:t>
            </a:r>
            <a:r>
              <a:rPr lang="ru-RU" sz="27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; </a:t>
            </a:r>
            <a:r>
              <a:rPr lang="ru-RU" sz="2700" dirty="0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/* Курсивное начертание */</a:t>
            </a:r>
            <a:endParaRPr lang="ru-RU" sz="27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7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ru-RU" sz="2700" dirty="0" err="1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quotes</a:t>
            </a:r>
            <a:r>
              <a:rPr lang="ru-RU" sz="27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:</a:t>
            </a:r>
            <a:r>
              <a:rPr lang="ru-RU" sz="27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 "\00AB" "\00BB</a:t>
            </a:r>
            <a:r>
              <a:rPr lang="ru-RU" sz="2700" dirty="0" smtClean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"</a:t>
            </a:r>
            <a:r>
              <a:rPr lang="ru-RU" sz="27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;</a:t>
            </a:r>
            <a:r>
              <a:rPr lang="ru-RU" sz="2700" dirty="0" smtClean="0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/*Меняем </a:t>
            </a:r>
            <a:r>
              <a:rPr lang="ru-RU" sz="2700" dirty="0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вид кавычек в </a:t>
            </a:r>
            <a:r>
              <a:rPr lang="ru-RU" sz="2700" dirty="0" smtClean="0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цитате*/</a:t>
            </a:r>
            <a:endParaRPr lang="ru-RU" sz="27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7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</a:t>
            </a:r>
            <a:r>
              <a:rPr lang="en-US" sz="27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}</a:t>
            </a:r>
            <a:endParaRPr lang="ru-RU" sz="27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7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</a:t>
            </a:r>
            <a:r>
              <a:rPr lang="en-US" sz="2700" b="1" dirty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Q</a:t>
            </a:r>
            <a:r>
              <a:rPr lang="en-US" sz="27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[title] {</a:t>
            </a:r>
            <a:endParaRPr lang="ru-RU" sz="27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7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 </a:t>
            </a:r>
            <a:r>
              <a:rPr lang="en-US" sz="27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color</a:t>
            </a:r>
            <a:r>
              <a:rPr lang="en-US" sz="27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:</a:t>
            </a:r>
            <a:r>
              <a:rPr lang="en-US" sz="27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 maroon</a:t>
            </a:r>
            <a:r>
              <a:rPr lang="en-US" sz="27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; </a:t>
            </a:r>
            <a:r>
              <a:rPr lang="en-US" sz="2700" dirty="0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/* </a:t>
            </a:r>
            <a:r>
              <a:rPr lang="ru-RU" sz="2700" dirty="0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Цвет текста</a:t>
            </a:r>
            <a:r>
              <a:rPr lang="en-US" sz="2700" dirty="0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en-US" sz="2700" dirty="0" smtClean="0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*/</a:t>
            </a:r>
            <a:r>
              <a:rPr lang="ru-RU" sz="27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}</a:t>
            </a:r>
            <a:endParaRPr lang="ru-RU" sz="27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7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. </a:t>
            </a:r>
            <a:r>
              <a:rPr lang="ru-RU" sz="27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. .</a:t>
            </a:r>
            <a:endParaRPr lang="ru-RU" sz="27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7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 </a:t>
            </a:r>
            <a:r>
              <a:rPr lang="ru-RU" sz="2700" b="1" dirty="0" smtClean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</a:t>
            </a:r>
            <a:r>
              <a:rPr lang="ru-RU" sz="27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p&gt;</a:t>
            </a:r>
            <a:r>
              <a:rPr lang="ru-RU" sz="27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Продолжая известный закон </a:t>
            </a:r>
            <a:r>
              <a:rPr lang="ru-RU" sz="27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Мерфи</a:t>
            </a:r>
            <a:r>
              <a:rPr lang="ru-RU" sz="27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, который гласит: </a:t>
            </a:r>
            <a:r>
              <a:rPr lang="ru-RU" sz="27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&lt;q&gt;</a:t>
            </a:r>
            <a:r>
              <a:rPr lang="ru-RU" sz="27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Если </a:t>
            </a:r>
            <a:r>
              <a:rPr lang="ru-RU" sz="27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неприятность</a:t>
            </a:r>
            <a:r>
              <a:rPr lang="en-US" sz="27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ru-RU" sz="27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может </a:t>
            </a:r>
            <a:r>
              <a:rPr lang="ru-RU" sz="27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случиться, то она обязательно случится</a:t>
            </a:r>
            <a:r>
              <a:rPr lang="ru-RU" sz="27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&lt;/q&gt;</a:t>
            </a:r>
            <a:r>
              <a:rPr lang="ru-RU" sz="27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, можем ввести свое наблюдение</a:t>
            </a:r>
            <a:r>
              <a:rPr lang="ru-RU" sz="27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:  </a:t>
            </a:r>
            <a:r>
              <a:rPr lang="ru-RU" sz="27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&lt;q</a:t>
            </a:r>
            <a:r>
              <a:rPr lang="ru-RU" sz="27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 </a:t>
            </a:r>
            <a:r>
              <a:rPr lang="ru-RU" sz="2700" dirty="0" err="1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title</a:t>
            </a:r>
            <a:r>
              <a:rPr lang="ru-RU" sz="27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=</a:t>
            </a:r>
            <a:r>
              <a:rPr lang="ru-RU" sz="27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"Из законов </a:t>
            </a:r>
            <a:r>
              <a:rPr lang="ru-RU" sz="2700" dirty="0" err="1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Фергюссона-Мержевича</a:t>
            </a:r>
            <a:r>
              <a:rPr lang="ru-RU" sz="27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"</a:t>
            </a:r>
            <a:r>
              <a:rPr lang="ru-RU" sz="27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&gt;</a:t>
            </a:r>
            <a:r>
              <a:rPr lang="ru-RU" sz="27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После того, как веб-страница </a:t>
            </a:r>
            <a:r>
              <a:rPr lang="ru-RU" sz="27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будет </a:t>
            </a:r>
            <a:r>
              <a:rPr lang="ru-RU" sz="27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корректно отображаться в одном браузере, выяснится</a:t>
            </a:r>
            <a:r>
              <a:rPr lang="ru-RU" sz="27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,</a:t>
            </a:r>
            <a:r>
              <a:rPr lang="en-US" sz="27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ru-RU" sz="27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что </a:t>
            </a:r>
            <a:r>
              <a:rPr lang="ru-RU" sz="27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она неправильно показывается в другом</a:t>
            </a:r>
            <a:r>
              <a:rPr lang="ru-RU" sz="27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&lt;/q&gt;</a:t>
            </a:r>
            <a:r>
              <a:rPr lang="ru-RU" sz="27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.</a:t>
            </a:r>
            <a:r>
              <a:rPr lang="ru-RU" sz="27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&lt;/p&gt;</a:t>
            </a:r>
            <a:endParaRPr lang="ru-RU" sz="2700" dirty="0"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179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347" y="1227582"/>
            <a:ext cx="7461251" cy="336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908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создания </a:t>
            </a:r>
            <a:r>
              <a:rPr lang="en-US" dirty="0"/>
              <a:t>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135496" cy="4036321"/>
          </a:xfrm>
        </p:spPr>
        <p:txBody>
          <a:bodyPr>
            <a:noAutofit/>
          </a:bodyPr>
          <a:lstStyle/>
          <a:p>
            <a:r>
              <a:rPr lang="ru-RU" sz="3200" b="1" dirty="0" smtClean="0"/>
              <a:t>Цель</a:t>
            </a:r>
            <a:r>
              <a:rPr lang="ru-RU" sz="3200" dirty="0" smtClean="0"/>
              <a:t>: разделить </a:t>
            </a:r>
            <a:r>
              <a:rPr lang="ru-RU" sz="3200" dirty="0" smtClean="0">
                <a:solidFill>
                  <a:srgbClr val="0000FF"/>
                </a:solidFill>
              </a:rPr>
              <a:t>логическую структуру</a:t>
            </a:r>
            <a:r>
              <a:rPr lang="ru-RU" sz="3200" dirty="0" smtClean="0"/>
              <a:t> документа (например, </a:t>
            </a:r>
            <a:r>
              <a:rPr lang="en-US" sz="3200" dirty="0" smtClean="0"/>
              <a:t>HTML</a:t>
            </a:r>
            <a:r>
              <a:rPr lang="ru-RU" sz="3200" dirty="0" smtClean="0"/>
              <a:t>-документа)</a:t>
            </a:r>
            <a:r>
              <a:rPr lang="en-US" sz="3200" dirty="0" smtClean="0"/>
              <a:t> </a:t>
            </a:r>
            <a:r>
              <a:rPr lang="ru-RU" sz="3200" dirty="0"/>
              <a:t>и описание</a:t>
            </a:r>
            <a:r>
              <a:rPr lang="en-US" sz="3200" dirty="0"/>
              <a:t> </a:t>
            </a:r>
            <a:r>
              <a:rPr lang="ru-RU" sz="3200" dirty="0" smtClean="0">
                <a:solidFill>
                  <a:srgbClr val="C00000"/>
                </a:solidFill>
              </a:rPr>
              <a:t>внешнего вида</a:t>
            </a:r>
            <a:r>
              <a:rPr lang="ru-RU" sz="3200" dirty="0" smtClean="0"/>
              <a:t>.</a:t>
            </a:r>
            <a:endParaRPr lang="en-US" sz="3200" dirty="0" smtClean="0"/>
          </a:p>
          <a:p>
            <a:endParaRPr lang="ru-RU" sz="3600" b="1" dirty="0" smtClean="0"/>
          </a:p>
          <a:p>
            <a:r>
              <a:rPr lang="en-US" sz="3600" b="1" dirty="0" smtClean="0"/>
              <a:t>+</a:t>
            </a:r>
            <a:r>
              <a:rPr lang="en-US" sz="3200" dirty="0" smtClean="0"/>
              <a:t> </a:t>
            </a:r>
            <a:r>
              <a:rPr lang="ru-RU" sz="3200" dirty="0" smtClean="0"/>
              <a:t>разные виды одного документа (экран, принтер, голос)</a:t>
            </a:r>
          </a:p>
          <a:p>
            <a:r>
              <a:rPr lang="ru-RU" sz="3600" b="1" dirty="0"/>
              <a:t>+</a:t>
            </a:r>
            <a:r>
              <a:rPr lang="ru-RU" sz="3200" dirty="0" smtClean="0"/>
              <a:t> более «богатый» визуальный язык</a:t>
            </a:r>
          </a:p>
          <a:p>
            <a:r>
              <a:rPr lang="ru-RU" sz="3600" b="1" dirty="0"/>
              <a:t>+</a:t>
            </a:r>
            <a:r>
              <a:rPr lang="ru-RU" sz="3200" dirty="0" smtClean="0"/>
              <a:t> сам документ упрощается</a:t>
            </a:r>
          </a:p>
          <a:p>
            <a:r>
              <a:rPr lang="ru-RU" sz="3600" b="1" dirty="0"/>
              <a:t>+</a:t>
            </a:r>
            <a:r>
              <a:rPr lang="ru-RU" sz="3200" dirty="0"/>
              <a:t> упрощается поддержка и разработка</a:t>
            </a:r>
            <a:endParaRPr lang="ru-RU" sz="3200" dirty="0" smtClean="0"/>
          </a:p>
        </p:txBody>
      </p:sp>
    </p:spTree>
    <p:extLst>
      <p:ext uri="{BB962C8B-B14F-4D97-AF65-F5344CB8AC3E}">
        <p14:creationId xmlns:p14="http://schemas.microsoft.com/office/powerpoint/2010/main" val="333019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32435" y="164592"/>
            <a:ext cx="7937246" cy="832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ru-RU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Атрибут со значением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37744" y="1137569"/>
            <a:ext cx="1148486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Устанавливает стиль для элемента в том случае, если задано определённое значение специфичного атрибута. </a:t>
            </a:r>
            <a:endParaRPr lang="en-US" sz="3200" dirty="0" smtClean="0"/>
          </a:p>
          <a:p>
            <a:endParaRPr lang="ru-RU" sz="3200" dirty="0"/>
          </a:p>
          <a:p>
            <a:r>
              <a:rPr lang="ru-RU" sz="3200" b="1" dirty="0"/>
              <a:t>[атрибут="значение"] { Описание правил стиля } </a:t>
            </a:r>
            <a:br>
              <a:rPr lang="ru-RU" sz="3200" b="1" dirty="0"/>
            </a:br>
            <a:r>
              <a:rPr lang="ru-RU" sz="3200" b="1" dirty="0"/>
              <a:t>Селектор[атрибут="значение"] { Описание правил стиля </a:t>
            </a:r>
            <a:r>
              <a:rPr lang="ru-RU" sz="3200" b="1" dirty="0" smtClean="0"/>
              <a:t>}</a:t>
            </a:r>
            <a:endParaRPr lang="en-US" sz="3200" b="1" dirty="0" smtClean="0"/>
          </a:p>
          <a:p>
            <a:endParaRPr lang="ru-RU" sz="3200" dirty="0"/>
          </a:p>
          <a:p>
            <a:r>
              <a:rPr lang="ru-RU" sz="3200" dirty="0"/>
              <a:t>В первом случае стиль применяется ко всем тегам, которые содержат указанное значение. А во втором — только к определённым селекторам.</a:t>
            </a:r>
          </a:p>
        </p:txBody>
      </p:sp>
    </p:spTree>
    <p:extLst>
      <p:ext uri="{BB962C8B-B14F-4D97-AF65-F5344CB8AC3E}">
        <p14:creationId xmlns:p14="http://schemas.microsoft.com/office/powerpoint/2010/main" val="25469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442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dirty="0" smtClean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A</a:t>
            </a:r>
            <a:r>
              <a:rPr lang="en-US" sz="28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[target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="_blank"] { 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 </a:t>
            </a:r>
            <a:r>
              <a:rPr lang="en-US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background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: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en-US" sz="2800" b="1" dirty="0" err="1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url</a:t>
            </a:r>
            <a:r>
              <a:rPr lang="en-US" sz="2800" b="1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images/blank.png</a:t>
            </a:r>
            <a:r>
              <a:rPr lang="en-US" sz="2800" b="1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)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en-US" sz="2800" dirty="0">
                <a:solidFill>
                  <a:srgbClr val="D6562B"/>
                </a:solidFill>
                <a:latin typeface="Courier New"/>
                <a:ea typeface="Times New Roman"/>
                <a:cs typeface="Times New Roman"/>
              </a:rPr>
              <a:t>0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en-US" sz="2800" dirty="0">
                <a:solidFill>
                  <a:srgbClr val="D6562B"/>
                </a:solidFill>
                <a:latin typeface="Courier New"/>
                <a:ea typeface="Times New Roman"/>
                <a:cs typeface="Times New Roman"/>
              </a:rPr>
              <a:t>6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px no-repeat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; </a:t>
            </a:r>
            <a:r>
              <a:rPr lang="en-US" sz="2800" dirty="0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/* </a:t>
            </a:r>
            <a:r>
              <a:rPr lang="ru-RU" sz="2800" dirty="0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Параметры фонового рисунка</a:t>
            </a:r>
            <a:r>
              <a:rPr lang="en-US" sz="2800" dirty="0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 */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 </a:t>
            </a:r>
            <a:r>
              <a:rPr lang="ru-RU" sz="2800" dirty="0" err="1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padding-left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:</a:t>
            </a:r>
            <a:r>
              <a:rPr lang="ru-RU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ru-RU" sz="2800" dirty="0">
                <a:solidFill>
                  <a:srgbClr val="D6562B"/>
                </a:solidFill>
                <a:latin typeface="Courier New"/>
                <a:ea typeface="Times New Roman"/>
                <a:cs typeface="Times New Roman"/>
              </a:rPr>
              <a:t>15</a:t>
            </a:r>
            <a:r>
              <a:rPr lang="ru-RU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px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; </a:t>
            </a:r>
            <a:r>
              <a:rPr lang="ru-RU" sz="2800" dirty="0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/* Смещаем текст вправо */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}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ru-RU" sz="28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. 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. .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</a:t>
            </a:r>
            <a:r>
              <a:rPr lang="en-US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&lt;p&gt;&lt;a</a:t>
            </a:r>
            <a:r>
              <a:rPr lang="en-US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 </a:t>
            </a:r>
            <a:r>
              <a:rPr lang="en-US" sz="2800" dirty="0" err="1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href</a:t>
            </a:r>
            <a:r>
              <a:rPr lang="en-US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=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"1.html"</a:t>
            </a:r>
            <a:r>
              <a:rPr lang="en-US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&gt;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Обычная ссылка</a:t>
            </a:r>
            <a:r>
              <a:rPr lang="en-US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&lt;/a&gt;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| 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</a:t>
            </a:r>
            <a:r>
              <a:rPr lang="en-US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&lt;a</a:t>
            </a:r>
            <a:r>
              <a:rPr lang="en-US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 </a:t>
            </a:r>
            <a:r>
              <a:rPr lang="en-US" sz="2800" dirty="0" err="1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href</a:t>
            </a:r>
            <a:r>
              <a:rPr lang="en-US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=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"link2"</a:t>
            </a:r>
            <a:r>
              <a:rPr lang="en-US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 target=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"_blank"</a:t>
            </a:r>
            <a:r>
              <a:rPr lang="en-US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&gt;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Ссылка в новом окне</a:t>
            </a:r>
            <a:r>
              <a:rPr lang="en-US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&lt;/a&gt;&lt;/p&gt;</a:t>
            </a:r>
            <a:endParaRPr lang="ru-RU" sz="2800" dirty="0">
              <a:ea typeface="Times New Roman"/>
              <a:cs typeface="Times New Roman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24" y="4422749"/>
            <a:ext cx="7334115" cy="1886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770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55776" y="747308"/>
            <a:ext cx="1083881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Значение атрибута начинается с определённого текста</a:t>
            </a:r>
          </a:p>
          <a:p>
            <a:r>
              <a:rPr lang="ru-RU" sz="3200" dirty="0"/>
              <a:t>Устанавливает стиль для элемента в том случае, если значение атрибута тега начинается с указанного текста. </a:t>
            </a:r>
            <a:r>
              <a:rPr lang="en-US" sz="3200" dirty="0" smtClean="0"/>
              <a:t> </a:t>
            </a:r>
          </a:p>
          <a:p>
            <a:endParaRPr lang="ru-RU" sz="3200" dirty="0"/>
          </a:p>
          <a:p>
            <a:r>
              <a:rPr lang="ru-RU" sz="3200" b="1" dirty="0"/>
              <a:t>[атрибут^="значение"] { Описание правил стиля } </a:t>
            </a:r>
            <a:br>
              <a:rPr lang="ru-RU" sz="3200" b="1" dirty="0"/>
            </a:br>
            <a:r>
              <a:rPr lang="ru-RU" sz="3200" b="1" dirty="0"/>
              <a:t>Селектор[атрибут^="значение"] { Описание правил стиля }</a:t>
            </a:r>
          </a:p>
        </p:txBody>
      </p:sp>
    </p:spTree>
    <p:extLst>
      <p:ext uri="{BB962C8B-B14F-4D97-AF65-F5344CB8AC3E}">
        <p14:creationId xmlns:p14="http://schemas.microsoft.com/office/powerpoint/2010/main" val="27716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1818" y="0"/>
            <a:ext cx="11870245" cy="365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800" b="1" dirty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A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[</a:t>
            </a:r>
            <a:r>
              <a:rPr lang="ru-RU" sz="28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href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^="http://"] { 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 </a:t>
            </a:r>
            <a:r>
              <a:rPr lang="ru-RU" sz="2800" dirty="0" err="1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font-weight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:</a:t>
            </a:r>
            <a:r>
              <a:rPr lang="ru-RU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ru-RU" sz="2800" dirty="0" err="1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bold</a:t>
            </a:r>
            <a:r>
              <a:rPr lang="ru-RU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 /* Жирное начертание */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   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}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. 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. .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 </a:t>
            </a:r>
            <a:r>
              <a:rPr lang="en-US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&lt;p&gt;&lt;a</a:t>
            </a:r>
            <a:r>
              <a:rPr lang="en-US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 </a:t>
            </a:r>
            <a:r>
              <a:rPr lang="en-US" sz="2800" dirty="0" err="1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href</a:t>
            </a:r>
            <a:r>
              <a:rPr lang="en-US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=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"1.html"</a:t>
            </a:r>
            <a:r>
              <a:rPr lang="en-US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&gt;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Обычная ссылка</a:t>
            </a:r>
            <a:r>
              <a:rPr lang="en-US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&lt;/a&gt;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| 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</a:t>
            </a:r>
            <a:r>
              <a:rPr lang="en-US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&lt;a</a:t>
            </a:r>
            <a:r>
              <a:rPr lang="en-US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 </a:t>
            </a:r>
            <a:r>
              <a:rPr lang="en-US" sz="2800" dirty="0" err="1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href</a:t>
            </a:r>
            <a:r>
              <a:rPr lang="en-US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=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"http://htmlbook.ru"</a:t>
            </a:r>
            <a:r>
              <a:rPr lang="en-US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 target=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"_blank"</a:t>
            </a:r>
            <a:r>
              <a:rPr lang="en-US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&gt;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Внешняя 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ссылка на сайт htmlbook.ru</a:t>
            </a:r>
            <a:r>
              <a:rPr lang="ru-RU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&lt;/a&gt;&lt;/p&gt;</a:t>
            </a:r>
            <a:endParaRPr lang="ru-RU" sz="2800" dirty="0">
              <a:ea typeface="Times New Roman"/>
              <a:cs typeface="Times New Roman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4079875"/>
            <a:ext cx="8708138" cy="2247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77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9912" y="0"/>
            <a:ext cx="1216208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Значение атрибута оканчивается определённым </a:t>
            </a:r>
            <a:r>
              <a:rPr lang="ru-RU"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текстом</a:t>
            </a:r>
            <a:endParaRPr lang="en-US" sz="4800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ru-RU" sz="48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ru-RU" sz="3200" dirty="0"/>
              <a:t>Устанавливает стиль для элемента в том случае, если значение атрибута оканчивается указанным текстом. </a:t>
            </a:r>
            <a:endParaRPr lang="en-US" sz="3200" dirty="0" smtClean="0"/>
          </a:p>
          <a:p>
            <a:endParaRPr lang="en-US" sz="3200" dirty="0"/>
          </a:p>
          <a:p>
            <a:r>
              <a:rPr lang="ru-RU" sz="3200" b="1" dirty="0" smtClean="0"/>
              <a:t>[</a:t>
            </a:r>
            <a:r>
              <a:rPr lang="ru-RU" sz="3200" b="1" dirty="0"/>
              <a:t>атрибут$="значение"] { Описание правил стиля } </a:t>
            </a:r>
            <a:br>
              <a:rPr lang="ru-RU" sz="3200" b="1" dirty="0"/>
            </a:br>
            <a:r>
              <a:rPr lang="ru-RU" sz="3200" b="1" dirty="0"/>
              <a:t>Селектор[атрибут$="значение"] { Описание правил стиля }</a:t>
            </a:r>
          </a:p>
        </p:txBody>
      </p:sp>
    </p:spTree>
    <p:extLst>
      <p:ext uri="{BB962C8B-B14F-4D97-AF65-F5344CB8AC3E}">
        <p14:creationId xmlns:p14="http://schemas.microsoft.com/office/powerpoint/2010/main" val="242181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498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800" b="1" dirty="0" smtClean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A</a:t>
            </a:r>
            <a:r>
              <a:rPr lang="ru-RU" sz="28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[</a:t>
            </a:r>
            <a:r>
              <a:rPr lang="ru-RU" sz="2800" dirty="0" err="1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href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$=".</a:t>
            </a:r>
            <a:r>
              <a:rPr lang="ru-RU" sz="28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ru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"] { </a:t>
            </a:r>
            <a:r>
              <a:rPr lang="ru-RU" sz="2800" dirty="0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/* Если ссылка заканчивается на .</a:t>
            </a:r>
            <a:r>
              <a:rPr lang="ru-RU" sz="2800" dirty="0" err="1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ru</a:t>
            </a:r>
            <a:r>
              <a:rPr lang="ru-RU" sz="2800" dirty="0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 */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 </a:t>
            </a:r>
            <a:r>
              <a:rPr lang="en-US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background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: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en-US" sz="2800" b="1" dirty="0" err="1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url</a:t>
            </a:r>
            <a:r>
              <a:rPr lang="en-US" sz="2800" b="1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images/ru.png</a:t>
            </a:r>
            <a:r>
              <a:rPr lang="en-US" sz="2800" b="1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)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 no-repeat </a:t>
            </a:r>
            <a:r>
              <a:rPr lang="en-US" sz="2800" dirty="0">
                <a:solidFill>
                  <a:srgbClr val="D6562B"/>
                </a:solidFill>
                <a:latin typeface="Courier New"/>
                <a:ea typeface="Times New Roman"/>
                <a:cs typeface="Times New Roman"/>
              </a:rPr>
              <a:t>0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en-US" sz="2800" dirty="0">
                <a:solidFill>
                  <a:srgbClr val="D6562B"/>
                </a:solidFill>
                <a:latin typeface="Courier New"/>
                <a:ea typeface="Times New Roman"/>
                <a:cs typeface="Times New Roman"/>
              </a:rPr>
              <a:t>6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px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; </a:t>
            </a:r>
            <a:r>
              <a:rPr lang="en-US" sz="2800" dirty="0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/* </a:t>
            </a:r>
            <a:r>
              <a:rPr lang="ru-RU" sz="2800" dirty="0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Добавляем фоновый рисунок</a:t>
            </a:r>
            <a:r>
              <a:rPr lang="en-US" sz="2800" dirty="0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 */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 </a:t>
            </a:r>
            <a:r>
              <a:rPr lang="ru-RU" sz="2800" dirty="0" err="1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padding-left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:</a:t>
            </a:r>
            <a:r>
              <a:rPr lang="ru-RU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ru-RU" sz="2800" dirty="0">
                <a:solidFill>
                  <a:srgbClr val="D6562B"/>
                </a:solidFill>
                <a:latin typeface="Courier New"/>
                <a:ea typeface="Times New Roman"/>
                <a:cs typeface="Times New Roman"/>
              </a:rPr>
              <a:t>12</a:t>
            </a:r>
            <a:r>
              <a:rPr lang="ru-RU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px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; </a:t>
            </a:r>
            <a:r>
              <a:rPr lang="ru-RU" sz="2800" dirty="0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/* Смещаем текст вправо */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ru-RU" sz="28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} 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800" b="1" dirty="0" smtClean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A</a:t>
            </a:r>
            <a:r>
              <a:rPr lang="ru-RU" sz="28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[</a:t>
            </a:r>
            <a:r>
              <a:rPr lang="ru-RU" sz="2800" dirty="0" err="1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href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$=".</a:t>
            </a:r>
            <a:r>
              <a:rPr lang="ru-RU" sz="28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com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"] </a:t>
            </a:r>
            <a:r>
              <a:rPr lang="ru-RU" sz="28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{</a:t>
            </a:r>
            <a:r>
              <a:rPr lang="ru-RU" sz="2800" dirty="0" smtClean="0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/* </a:t>
            </a:r>
            <a:r>
              <a:rPr lang="ru-RU" sz="2800" dirty="0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Если ссылка заканчивается на .</a:t>
            </a:r>
            <a:r>
              <a:rPr lang="ru-RU" sz="2800" dirty="0" err="1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com</a:t>
            </a:r>
            <a:r>
              <a:rPr lang="ru-RU" sz="2800" dirty="0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 */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 </a:t>
            </a:r>
            <a:r>
              <a:rPr lang="en-US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background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: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en-US" sz="2800" b="1" dirty="0" err="1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url</a:t>
            </a:r>
            <a:r>
              <a:rPr lang="en-US" sz="2800" b="1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images/com.png</a:t>
            </a:r>
            <a:r>
              <a:rPr lang="en-US" sz="2800" b="1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)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 no-repeat </a:t>
            </a:r>
            <a:r>
              <a:rPr lang="en-US" sz="2800" dirty="0">
                <a:solidFill>
                  <a:srgbClr val="D6562B"/>
                </a:solidFill>
                <a:latin typeface="Courier New"/>
                <a:ea typeface="Times New Roman"/>
                <a:cs typeface="Times New Roman"/>
              </a:rPr>
              <a:t>0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en-US" sz="2800" dirty="0">
                <a:solidFill>
                  <a:srgbClr val="D6562B"/>
                </a:solidFill>
                <a:latin typeface="Courier New"/>
                <a:ea typeface="Times New Roman"/>
                <a:cs typeface="Times New Roman"/>
              </a:rPr>
              <a:t>6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px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; 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 </a:t>
            </a:r>
            <a:r>
              <a:rPr lang="en-US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padding-left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: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en-US" sz="2800" dirty="0">
                <a:solidFill>
                  <a:srgbClr val="D6562B"/>
                </a:solidFill>
                <a:latin typeface="Courier New"/>
                <a:ea typeface="Times New Roman"/>
                <a:cs typeface="Times New Roman"/>
              </a:rPr>
              <a:t>12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px</a:t>
            </a:r>
            <a:r>
              <a:rPr lang="en-US" sz="28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;   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}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. . </a:t>
            </a:r>
            <a:r>
              <a:rPr lang="ru-RU" sz="28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.</a:t>
            </a:r>
            <a:endParaRPr lang="ru-RU" sz="2800" dirty="0" smtClean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 </a:t>
            </a:r>
            <a:r>
              <a:rPr lang="en-US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&lt;p&gt;&lt;a</a:t>
            </a:r>
            <a:r>
              <a:rPr lang="en-US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 </a:t>
            </a:r>
            <a:r>
              <a:rPr lang="en-US" sz="2800" dirty="0" err="1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href</a:t>
            </a:r>
            <a:r>
              <a:rPr lang="en-US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=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"http://www.yandex.com"</a:t>
            </a:r>
            <a:r>
              <a:rPr lang="en-US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&gt;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Yandex.Com</a:t>
            </a:r>
            <a:r>
              <a:rPr lang="en-US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&lt;/a&gt;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| 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  </a:t>
            </a:r>
            <a:r>
              <a:rPr lang="en-US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&lt;a</a:t>
            </a:r>
            <a:r>
              <a:rPr lang="en-US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 </a:t>
            </a:r>
            <a:r>
              <a:rPr lang="en-US" sz="2800" dirty="0" err="1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href</a:t>
            </a:r>
            <a:r>
              <a:rPr lang="en-US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=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"http://www.yandex.ru"</a:t>
            </a:r>
            <a:r>
              <a:rPr lang="en-US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&gt;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Yandex.Ru</a:t>
            </a:r>
            <a:r>
              <a:rPr lang="en-US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&lt;/a&gt;&lt;/p&gt;</a:t>
            </a:r>
            <a:endParaRPr lang="ru-RU" sz="2800" dirty="0">
              <a:ea typeface="Times New Roman"/>
              <a:cs typeface="Times New Roman"/>
            </a:endParaRPr>
          </a:p>
        </p:txBody>
      </p:sp>
      <p:pic>
        <p:nvPicPr>
          <p:cNvPr id="3" name="Рисунок 2" descr="Рис. 13.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" t="47436" r="49609" b="32052"/>
          <a:stretch/>
        </p:blipFill>
        <p:spPr bwMode="auto">
          <a:xfrm>
            <a:off x="824293" y="5483630"/>
            <a:ext cx="5271707" cy="825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2912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23420"/>
            <a:ext cx="121920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Значение атрибута содержит указанный текст</a:t>
            </a:r>
          </a:p>
          <a:p>
            <a:endParaRPr lang="en-US" sz="3200" dirty="0" smtClean="0"/>
          </a:p>
          <a:p>
            <a:r>
              <a:rPr lang="ru-RU" sz="3200" dirty="0" smtClean="0"/>
              <a:t>Возможны </a:t>
            </a:r>
            <a:r>
              <a:rPr lang="ru-RU" sz="3200" dirty="0"/>
              <a:t>варианты, когда стиль следует применить к тегу с определённым атрибутом, при этом частью его значения является некоторый текст. При этом точно не известно, в каком месте значения включен данный текст — в начале, середине или конце. </a:t>
            </a:r>
            <a:endParaRPr lang="en-US" sz="3200" dirty="0" smtClean="0"/>
          </a:p>
          <a:p>
            <a:endParaRPr lang="ru-RU" sz="3200" dirty="0"/>
          </a:p>
          <a:p>
            <a:r>
              <a:rPr lang="ru-RU" sz="3200" b="1" dirty="0"/>
              <a:t>[атрибут*="значение"] { Описание правил стиля } </a:t>
            </a:r>
            <a:br>
              <a:rPr lang="ru-RU" sz="3200" b="1" dirty="0"/>
            </a:br>
            <a:r>
              <a:rPr lang="ru-RU" sz="3200" b="1" dirty="0"/>
              <a:t>Селектор[атрибут*="значение"] { Описание правил стиля }</a:t>
            </a:r>
          </a:p>
        </p:txBody>
      </p:sp>
    </p:spTree>
    <p:extLst>
      <p:ext uri="{BB962C8B-B14F-4D97-AF65-F5344CB8AC3E}">
        <p14:creationId xmlns:p14="http://schemas.microsoft.com/office/powerpoint/2010/main" val="40122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8230"/>
            <a:ext cx="12192000" cy="448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8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[</a:t>
            </a:r>
            <a:r>
              <a:rPr lang="ru-RU" sz="28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href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*="</a:t>
            </a:r>
            <a:r>
              <a:rPr lang="ru-RU" sz="2800" dirty="0" err="1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htmlbook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"] { 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 </a:t>
            </a:r>
            <a:r>
              <a:rPr lang="ru-RU" sz="2800" dirty="0" err="1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background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:</a:t>
            </a:r>
            <a:r>
              <a:rPr lang="ru-RU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 </a:t>
            </a:r>
            <a:r>
              <a:rPr lang="ru-RU" sz="2800" dirty="0" err="1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yellow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; </a:t>
            </a:r>
            <a:r>
              <a:rPr lang="ru-RU" sz="2800" dirty="0">
                <a:solidFill>
                  <a:srgbClr val="999999"/>
                </a:solidFill>
                <a:latin typeface="Courier New"/>
                <a:ea typeface="Times New Roman"/>
                <a:cs typeface="Times New Roman"/>
              </a:rPr>
              <a:t>/* Желтый цвет фона */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 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}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800" dirty="0" smtClean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. 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. .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</a:t>
            </a:r>
            <a:r>
              <a:rPr lang="en-US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&lt;p&gt;&lt;a</a:t>
            </a:r>
            <a:r>
              <a:rPr lang="en-US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 </a:t>
            </a:r>
            <a:r>
              <a:rPr lang="en-US" sz="2800" dirty="0" err="1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href</a:t>
            </a:r>
            <a:r>
              <a:rPr lang="en-US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=</a:t>
            </a:r>
            <a:r>
              <a:rPr lang="en-US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"http://www.htmlbook.ru/html/"</a:t>
            </a:r>
            <a:r>
              <a:rPr lang="en-US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&gt;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Теги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HTML</a:t>
            </a:r>
            <a:r>
              <a:rPr lang="en-US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&lt;/a&gt;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| 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</a:t>
            </a:r>
            <a:r>
              <a:rPr lang="ru-RU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&lt;a</a:t>
            </a:r>
            <a:r>
              <a:rPr lang="ru-RU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 </a:t>
            </a:r>
            <a:r>
              <a:rPr lang="ru-RU" sz="2800" dirty="0" err="1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href</a:t>
            </a:r>
            <a:r>
              <a:rPr lang="ru-RU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=</a:t>
            </a:r>
            <a:r>
              <a:rPr lang="ru-RU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"http://stepbystep.htmlbook.ru"</a:t>
            </a:r>
            <a:r>
              <a:rPr lang="ru-RU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&gt;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Шаг за шагом</a:t>
            </a:r>
            <a:r>
              <a:rPr lang="ru-RU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&lt;/a&gt;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| 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  </a:t>
            </a:r>
            <a:r>
              <a:rPr lang="ru-RU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&lt;a</a:t>
            </a:r>
            <a:r>
              <a:rPr lang="ru-RU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 </a:t>
            </a:r>
            <a:r>
              <a:rPr lang="ru-RU" sz="2800" dirty="0" err="1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href</a:t>
            </a:r>
            <a:r>
              <a:rPr lang="ru-RU" sz="2800" dirty="0">
                <a:solidFill>
                  <a:srgbClr val="B61039"/>
                </a:solidFill>
                <a:latin typeface="Courier New"/>
                <a:ea typeface="Times New Roman"/>
                <a:cs typeface="Times New Roman"/>
              </a:rPr>
              <a:t>=</a:t>
            </a:r>
            <a:r>
              <a:rPr lang="ru-RU" sz="2800" dirty="0">
                <a:solidFill>
                  <a:srgbClr val="39892F"/>
                </a:solidFill>
                <a:latin typeface="Courier New"/>
                <a:ea typeface="Times New Roman"/>
                <a:cs typeface="Times New Roman"/>
              </a:rPr>
              <a:t>"http://webimg.ru"</a:t>
            </a:r>
            <a:r>
              <a:rPr lang="ru-RU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&gt;</a:t>
            </a:r>
            <a:r>
              <a:rPr lang="ru-RU" sz="2800" dirty="0">
                <a:solidFill>
                  <a:srgbClr val="000000"/>
                </a:solidFill>
                <a:latin typeface="Courier New"/>
                <a:ea typeface="Times New Roman"/>
                <a:cs typeface="Times New Roman"/>
              </a:rPr>
              <a:t>Графика для Веб</a:t>
            </a:r>
            <a:r>
              <a:rPr lang="ru-RU" sz="2800" b="1" dirty="0">
                <a:solidFill>
                  <a:srgbClr val="006699"/>
                </a:solidFill>
                <a:latin typeface="Courier New"/>
                <a:ea typeface="Times New Roman"/>
                <a:cs typeface="Times New Roman"/>
              </a:rPr>
              <a:t>&lt;/a&gt;&lt;/p&gt;</a:t>
            </a:r>
            <a:endParaRPr lang="ru-RU" sz="2800" dirty="0">
              <a:ea typeface="Times New Roman"/>
              <a:cs typeface="Times New Roman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4878388"/>
            <a:ext cx="10163387" cy="1266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193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01700" y="351647"/>
            <a:ext cx="11394059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4175" indent="-182880">
              <a:spcBef>
                <a:spcPts val="1320"/>
              </a:spcBef>
              <a:spcAft>
                <a:spcPts val="0"/>
              </a:spcAft>
            </a:pPr>
            <a:r>
              <a:rPr lang="ru-RU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Одно из нескольких значений атрибута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ru-RU" sz="3200" dirty="0">
                <a:solidFill>
                  <a:srgbClr val="000000"/>
                </a:solidFill>
                <a:ea typeface="Times New Roman"/>
                <a:cs typeface="Consolas" panose="020B0609020204030204" pitchFamily="49" charset="0"/>
              </a:rPr>
              <a:t>Некоторые значения атрибутов могут перечисляться через пробел, например имена классов. </a:t>
            </a:r>
            <a:endParaRPr lang="ru-RU" sz="3200" dirty="0" smtClean="0">
              <a:solidFill>
                <a:srgbClr val="000000"/>
              </a:solidFill>
              <a:ea typeface="Times New Roman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ru-RU" sz="3200" dirty="0" smtClean="0">
                <a:solidFill>
                  <a:srgbClr val="000000"/>
                </a:solidFill>
                <a:ea typeface="Times New Roman"/>
                <a:cs typeface="Consolas" panose="020B0609020204030204" pitchFamily="49" charset="0"/>
              </a:rPr>
              <a:t>Чтобы </a:t>
            </a:r>
            <a:r>
              <a:rPr lang="ru-RU" sz="3200" dirty="0">
                <a:solidFill>
                  <a:srgbClr val="000000"/>
                </a:solidFill>
                <a:ea typeface="Times New Roman"/>
                <a:cs typeface="Consolas" panose="020B0609020204030204" pitchFamily="49" charset="0"/>
              </a:rPr>
              <a:t>задать стиль при наличии в списке требуемого значения применяется следующий синтаксис</a:t>
            </a:r>
            <a:r>
              <a:rPr lang="ru-RU" sz="3200" dirty="0" smtClean="0">
                <a:solidFill>
                  <a:srgbClr val="000000"/>
                </a:solidFill>
                <a:ea typeface="Times New Roman"/>
                <a:cs typeface="Consolas" panose="020B0609020204030204" pitchFamily="49" charset="0"/>
              </a:rPr>
              <a:t>.</a:t>
            </a:r>
            <a:endParaRPr lang="en-US" sz="3200" dirty="0" smtClean="0">
              <a:solidFill>
                <a:srgbClr val="000000"/>
              </a:solidFill>
              <a:ea typeface="Times New Roman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ru-RU" sz="3200" dirty="0">
              <a:ea typeface="Times New Roman"/>
              <a:cs typeface="Consolas" panose="020B0609020204030204" pitchFamily="49" charset="0"/>
            </a:endParaRPr>
          </a:p>
          <a:p>
            <a:pPr marL="285750">
              <a:spcAft>
                <a:spcPts val="1200"/>
              </a:spcAft>
            </a:pPr>
            <a:r>
              <a:rPr lang="ru-RU" sz="3200" b="1" dirty="0">
                <a:solidFill>
                  <a:srgbClr val="000000"/>
                </a:solidFill>
                <a:ea typeface="Times New Roman"/>
                <a:cs typeface="Consolas" panose="020B0609020204030204" pitchFamily="49" charset="0"/>
              </a:rPr>
              <a:t>[атрибут~="значение"] { Описание правил стиля } </a:t>
            </a:r>
            <a:br>
              <a:rPr lang="ru-RU" sz="3200" b="1" dirty="0">
                <a:solidFill>
                  <a:srgbClr val="000000"/>
                </a:solidFill>
                <a:ea typeface="Times New Roman"/>
                <a:cs typeface="Consolas" panose="020B0609020204030204" pitchFamily="49" charset="0"/>
              </a:rPr>
            </a:br>
            <a:r>
              <a:rPr lang="ru-RU" sz="3200" b="1" dirty="0">
                <a:solidFill>
                  <a:srgbClr val="000000"/>
                </a:solidFill>
                <a:ea typeface="Times New Roman"/>
                <a:cs typeface="Consolas" panose="020B0609020204030204" pitchFamily="49" charset="0"/>
              </a:rPr>
              <a:t>Селектор[атрибут~="значение"] { Описание правил стиля }</a:t>
            </a:r>
            <a:endParaRPr lang="ru-RU" sz="3200" b="1" dirty="0">
              <a:effectLst/>
              <a:ea typeface="Times New Roman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38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5011" y="285657"/>
            <a:ext cx="994918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 New Roman"/>
              </a:rPr>
              <a:t> </a:t>
            </a:r>
            <a:r>
              <a:rPr lang="en-US" sz="3200" b="1" dirty="0">
                <a:solidFill>
                  <a:srgbClr val="006699"/>
                </a:solidFill>
                <a:ea typeface="Times New Roman"/>
                <a:cs typeface="Times New Roman"/>
              </a:rPr>
              <a:t>&lt;style&gt;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 New Roman"/>
              </a:rPr>
              <a:t> </a:t>
            </a:r>
            <a:endParaRPr lang="ru-RU" sz="32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 New Roman"/>
              </a:rPr>
              <a:t>   [class~="block"] </a:t>
            </a:r>
            <a:r>
              <a:rPr lang="en-US" sz="3200" b="1" dirty="0">
                <a:solidFill>
                  <a:srgbClr val="333333"/>
                </a:solidFill>
                <a:ea typeface="Times New Roman"/>
                <a:cs typeface="Times New Roman"/>
              </a:rPr>
              <a:t>h3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 New Roman"/>
              </a:rPr>
              <a:t> { </a:t>
            </a:r>
            <a:r>
              <a:rPr lang="en-US" sz="3200" dirty="0">
                <a:solidFill>
                  <a:srgbClr val="B61039"/>
                </a:solidFill>
                <a:ea typeface="Times New Roman"/>
                <a:cs typeface="Times New Roman"/>
              </a:rPr>
              <a:t>color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 New Roman"/>
              </a:rPr>
              <a:t>:</a:t>
            </a:r>
            <a:r>
              <a:rPr lang="en-US" sz="3200" dirty="0">
                <a:solidFill>
                  <a:srgbClr val="39892F"/>
                </a:solidFill>
                <a:ea typeface="Times New Roman"/>
                <a:cs typeface="Times New Roman"/>
              </a:rPr>
              <a:t> green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 New Roman"/>
              </a:rPr>
              <a:t>; } </a:t>
            </a:r>
            <a:endParaRPr lang="ru-RU" sz="32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 New Roman"/>
              </a:rPr>
              <a:t>  </a:t>
            </a:r>
            <a:r>
              <a:rPr lang="en-US" sz="3200" b="1" dirty="0">
                <a:solidFill>
                  <a:srgbClr val="006699"/>
                </a:solidFill>
                <a:ea typeface="Times New Roman"/>
                <a:cs typeface="Times New Roman"/>
              </a:rPr>
              <a:t>&lt;/style&gt;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 New Roman"/>
              </a:rPr>
              <a:t> </a:t>
            </a:r>
            <a:endParaRPr lang="ru-RU" sz="32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 New Roman"/>
              </a:rPr>
              <a:t>. . .</a:t>
            </a:r>
            <a:endParaRPr lang="ru-RU" sz="32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 New Roman"/>
              </a:rPr>
              <a:t>  </a:t>
            </a:r>
            <a:r>
              <a:rPr lang="en-US" sz="3200" b="1" dirty="0">
                <a:solidFill>
                  <a:srgbClr val="006699"/>
                </a:solidFill>
                <a:ea typeface="Times New Roman"/>
                <a:cs typeface="Times New Roman"/>
              </a:rPr>
              <a:t>&lt;div</a:t>
            </a:r>
            <a:r>
              <a:rPr lang="en-US" sz="3200" dirty="0">
                <a:solidFill>
                  <a:srgbClr val="B61039"/>
                </a:solidFill>
                <a:ea typeface="Times New Roman"/>
                <a:cs typeface="Times New Roman"/>
              </a:rPr>
              <a:t> class=</a:t>
            </a:r>
            <a:r>
              <a:rPr lang="en-US" sz="3200" dirty="0">
                <a:solidFill>
                  <a:srgbClr val="39892F"/>
                </a:solidFill>
                <a:ea typeface="Times New Roman"/>
                <a:cs typeface="Times New Roman"/>
              </a:rPr>
              <a:t>"block tag"</a:t>
            </a:r>
            <a:r>
              <a:rPr lang="en-US" sz="3200" b="1" dirty="0">
                <a:solidFill>
                  <a:srgbClr val="006699"/>
                </a:solidFill>
                <a:ea typeface="Times New Roman"/>
                <a:cs typeface="Times New Roman"/>
              </a:rPr>
              <a:t>&gt;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 New Roman"/>
              </a:rPr>
              <a:t> </a:t>
            </a:r>
            <a:endParaRPr lang="ru-RU" sz="32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 New Roman"/>
              </a:rPr>
              <a:t>   </a:t>
            </a:r>
            <a:r>
              <a:rPr lang="ru-RU" sz="3200" b="1" dirty="0">
                <a:solidFill>
                  <a:srgbClr val="006699"/>
                </a:solidFill>
                <a:ea typeface="Times New Roman"/>
                <a:cs typeface="Times New Roman"/>
              </a:rPr>
              <a:t>&lt;h3&gt;</a:t>
            </a:r>
            <a:r>
              <a:rPr lang="ru-RU" sz="3200" dirty="0">
                <a:solidFill>
                  <a:srgbClr val="000000"/>
                </a:solidFill>
                <a:ea typeface="Times New Roman"/>
                <a:cs typeface="Times New Roman"/>
              </a:rPr>
              <a:t>Заголовок</a:t>
            </a:r>
            <a:r>
              <a:rPr lang="ru-RU" sz="3200" b="1" dirty="0">
                <a:solidFill>
                  <a:srgbClr val="006699"/>
                </a:solidFill>
                <a:ea typeface="Times New Roman"/>
                <a:cs typeface="Times New Roman"/>
              </a:rPr>
              <a:t>&lt;/h3&gt;</a:t>
            </a:r>
            <a:r>
              <a:rPr lang="ru-RU" sz="3200" dirty="0">
                <a:solidFill>
                  <a:srgbClr val="000000"/>
                </a:solidFill>
                <a:ea typeface="Times New Roman"/>
                <a:cs typeface="Times New Roman"/>
              </a:rPr>
              <a:t> </a:t>
            </a:r>
            <a:endParaRPr lang="ru-RU" sz="32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ru-RU" sz="3200" dirty="0">
                <a:solidFill>
                  <a:srgbClr val="000000"/>
                </a:solidFill>
                <a:ea typeface="Times New Roman"/>
                <a:cs typeface="Times New Roman"/>
              </a:rPr>
              <a:t>  </a:t>
            </a:r>
            <a:r>
              <a:rPr lang="ru-RU" sz="3200" b="1" dirty="0">
                <a:solidFill>
                  <a:srgbClr val="006699"/>
                </a:solidFill>
                <a:ea typeface="Times New Roman"/>
                <a:cs typeface="Times New Roman"/>
              </a:rPr>
              <a:t>&lt;/</a:t>
            </a:r>
            <a:r>
              <a:rPr lang="ru-RU" sz="3200" b="1" dirty="0" err="1">
                <a:solidFill>
                  <a:srgbClr val="006699"/>
                </a:solidFill>
                <a:ea typeface="Times New Roman"/>
                <a:cs typeface="Times New Roman"/>
              </a:rPr>
              <a:t>div</a:t>
            </a:r>
            <a:r>
              <a:rPr lang="ru-RU" sz="3200" b="1" dirty="0">
                <a:solidFill>
                  <a:srgbClr val="006699"/>
                </a:solidFill>
                <a:ea typeface="Times New Roman"/>
                <a:cs typeface="Times New Roman"/>
              </a:rPr>
              <a:t>&gt;</a:t>
            </a:r>
            <a:r>
              <a:rPr lang="ru-RU" sz="3200" dirty="0">
                <a:solidFill>
                  <a:srgbClr val="000000"/>
                </a:solidFill>
                <a:ea typeface="Times New Roman"/>
                <a:cs typeface="Times New Roman"/>
              </a:rPr>
              <a:t> </a:t>
            </a:r>
            <a:endParaRPr lang="ru-RU" sz="3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85011" y="4311690"/>
            <a:ext cx="1180698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В данном примере зелёный цвет текста применяется к селектору H3, </a:t>
            </a:r>
            <a:endParaRPr lang="ru-RU" sz="2800" dirty="0" smtClean="0"/>
          </a:p>
          <a:p>
            <a:r>
              <a:rPr lang="ru-RU" sz="2800" dirty="0" smtClean="0"/>
              <a:t>если </a:t>
            </a:r>
            <a:r>
              <a:rPr lang="ru-RU" sz="2800" dirty="0"/>
              <a:t>имя класса у слоя задано как </a:t>
            </a:r>
            <a:r>
              <a:rPr lang="ru-RU" sz="2800" dirty="0" err="1"/>
              <a:t>block</a:t>
            </a:r>
            <a:r>
              <a:rPr lang="ru-RU" sz="2800" dirty="0"/>
              <a:t>. </a:t>
            </a:r>
            <a:endParaRPr lang="ru-RU" sz="2800" dirty="0" smtClean="0"/>
          </a:p>
          <a:p>
            <a:endParaRPr lang="en-US" sz="2800" dirty="0" smtClean="0"/>
          </a:p>
          <a:p>
            <a:r>
              <a:rPr lang="ru-RU" sz="2800" dirty="0" smtClean="0"/>
              <a:t>Тот же результат       </a:t>
            </a:r>
            <a:r>
              <a:rPr lang="ru-RU" sz="2800" dirty="0"/>
              <a:t> *= </a:t>
            </a:r>
            <a:r>
              <a:rPr lang="ru-RU" sz="2800" dirty="0" smtClean="0"/>
              <a:t>     вместо</a:t>
            </a:r>
            <a:r>
              <a:rPr lang="ru-RU" sz="2800" dirty="0"/>
              <a:t> </a:t>
            </a:r>
            <a:r>
              <a:rPr lang="ru-RU" sz="2800" dirty="0" smtClean="0"/>
              <a:t>    ~=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3102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Zen </a:t>
            </a:r>
            <a:r>
              <a:rPr lang="en-US" dirty="0" smtClean="0"/>
              <a:t>Garden</a:t>
            </a:r>
            <a:r>
              <a:rPr lang="ru-RU" dirty="0" smtClean="0"/>
              <a:t>: </a:t>
            </a:r>
            <a:r>
              <a:rPr lang="en-US" dirty="0" smtClean="0">
                <a:hlinkClick r:id="rId2"/>
              </a:rPr>
              <a:t>www.csszengarden.com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http://www.csszengarden.com/tr/ru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737360"/>
            <a:ext cx="4435925" cy="457551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531" y="1737361"/>
            <a:ext cx="4447149" cy="458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40632" y="779413"/>
            <a:ext cx="1164656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Дефис в значении атрибута</a:t>
            </a:r>
          </a:p>
          <a:p>
            <a:r>
              <a:rPr lang="ru-RU" sz="3200" dirty="0"/>
              <a:t>В именах идентификаторов и классов разрешено использовать символ дефиса (-), что позволяет создавать значащие значения атрибутов </a:t>
            </a:r>
            <a:r>
              <a:rPr lang="ru-RU" sz="3200" dirty="0" err="1"/>
              <a:t>id</a:t>
            </a:r>
            <a:r>
              <a:rPr lang="ru-RU" sz="3200" dirty="0"/>
              <a:t> и </a:t>
            </a:r>
            <a:r>
              <a:rPr lang="ru-RU" sz="3200" dirty="0" err="1"/>
              <a:t>class</a:t>
            </a:r>
            <a:r>
              <a:rPr lang="ru-RU" sz="3200" dirty="0"/>
              <a:t>. Для изменения стиля элементов, в значении которых применяется дефис, следует воспользоваться следующим синтаксисом</a:t>
            </a:r>
            <a:r>
              <a:rPr lang="ru-RU" sz="3200" dirty="0" smtClean="0"/>
              <a:t>.</a:t>
            </a:r>
          </a:p>
          <a:p>
            <a:endParaRPr lang="ru-RU" sz="3200" dirty="0"/>
          </a:p>
          <a:p>
            <a:r>
              <a:rPr lang="ru-RU" sz="3200" b="1" dirty="0"/>
              <a:t>[атрибут|="значение"] { Описание правил стиля } </a:t>
            </a:r>
            <a:br>
              <a:rPr lang="ru-RU" sz="3200" b="1" dirty="0"/>
            </a:br>
            <a:r>
              <a:rPr lang="ru-RU" sz="3200" b="1" dirty="0"/>
              <a:t>Селектор[атрибут|="значение"] { Описание правил стиля }</a:t>
            </a:r>
          </a:p>
        </p:txBody>
      </p:sp>
    </p:spTree>
    <p:extLst>
      <p:ext uri="{BB962C8B-B14F-4D97-AF65-F5344CB8AC3E}">
        <p14:creationId xmlns:p14="http://schemas.microsoft.com/office/powerpoint/2010/main" val="185068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" y="849"/>
            <a:ext cx="482803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dirty="0" smtClean="0">
                <a:solidFill>
                  <a:srgbClr val="333333"/>
                </a:solidFill>
                <a:ea typeface="Times New Roman"/>
                <a:cs typeface="Times New Roman"/>
              </a:rPr>
              <a:t>DIV</a:t>
            </a:r>
            <a:r>
              <a:rPr lang="en-US" sz="2800" dirty="0" smtClean="0">
                <a:solidFill>
                  <a:srgbClr val="000000"/>
                </a:solidFill>
                <a:ea typeface="Times New Roman"/>
                <a:cs typeface="Times New Roman"/>
              </a:rPr>
              <a:t>[class</a:t>
            </a: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|="block"] {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   </a:t>
            </a:r>
            <a:r>
              <a:rPr lang="en-US" sz="2800" dirty="0">
                <a:solidFill>
                  <a:srgbClr val="B61039"/>
                </a:solidFill>
                <a:ea typeface="Times New Roman"/>
                <a:cs typeface="Times New Roman"/>
              </a:rPr>
              <a:t>background</a:t>
            </a: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:</a:t>
            </a:r>
            <a:r>
              <a:rPr lang="en-US" sz="2800" dirty="0">
                <a:solidFill>
                  <a:srgbClr val="39892F"/>
                </a:solidFill>
                <a:ea typeface="Times New Roman"/>
                <a:cs typeface="Times New Roman"/>
              </a:rPr>
              <a:t> </a:t>
            </a:r>
            <a:r>
              <a:rPr lang="en-US" sz="2800" dirty="0">
                <a:solidFill>
                  <a:srgbClr val="BC3EC6"/>
                </a:solidFill>
                <a:ea typeface="Times New Roman"/>
                <a:cs typeface="Times New Roman"/>
              </a:rPr>
              <a:t>#306589</a:t>
            </a: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; </a:t>
            </a:r>
            <a:endParaRPr lang="en-US" sz="2800" dirty="0" smtClean="0">
              <a:solidFill>
                <a:srgbClr val="000000"/>
              </a:solidFill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ea typeface="Times New Roman"/>
                <a:cs typeface="Times New Roman"/>
              </a:rPr>
              <a:t>   </a:t>
            </a:r>
            <a:r>
              <a:rPr lang="en-US" sz="2800" dirty="0" smtClean="0">
                <a:solidFill>
                  <a:srgbClr val="999999"/>
                </a:solidFill>
                <a:ea typeface="Times New Roman"/>
                <a:cs typeface="Times New Roman"/>
              </a:rPr>
              <a:t>/* </a:t>
            </a:r>
            <a:r>
              <a:rPr lang="ru-RU" sz="2800" dirty="0">
                <a:solidFill>
                  <a:srgbClr val="999999"/>
                </a:solidFill>
                <a:ea typeface="Times New Roman"/>
                <a:cs typeface="Times New Roman"/>
              </a:rPr>
              <a:t>Цвет фона</a:t>
            </a:r>
            <a:r>
              <a:rPr lang="en-US" sz="2800" dirty="0">
                <a:solidFill>
                  <a:srgbClr val="999999"/>
                </a:solidFill>
                <a:ea typeface="Times New Roman"/>
                <a:cs typeface="Times New Roman"/>
              </a:rPr>
              <a:t> */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   </a:t>
            </a:r>
            <a:r>
              <a:rPr lang="en-US" sz="2800" dirty="0">
                <a:solidFill>
                  <a:srgbClr val="B61039"/>
                </a:solidFill>
                <a:ea typeface="Times New Roman"/>
                <a:cs typeface="Times New Roman"/>
              </a:rPr>
              <a:t>color</a:t>
            </a: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:</a:t>
            </a:r>
            <a:r>
              <a:rPr lang="en-US" sz="2800" dirty="0">
                <a:solidFill>
                  <a:srgbClr val="39892F"/>
                </a:solidFill>
                <a:ea typeface="Times New Roman"/>
                <a:cs typeface="Times New Roman"/>
              </a:rPr>
              <a:t> </a:t>
            </a:r>
            <a:r>
              <a:rPr lang="en-US" sz="2800" dirty="0">
                <a:solidFill>
                  <a:srgbClr val="BC3EC6"/>
                </a:solidFill>
                <a:ea typeface="Times New Roman"/>
                <a:cs typeface="Times New Roman"/>
              </a:rPr>
              <a:t>#acdb4c</a:t>
            </a: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; </a:t>
            </a:r>
            <a:endParaRPr lang="en-US" sz="2800" dirty="0" smtClean="0">
              <a:solidFill>
                <a:srgbClr val="000000"/>
              </a:solidFill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 smtClean="0">
                <a:solidFill>
                  <a:srgbClr val="999999"/>
                </a:solidFill>
                <a:ea typeface="Times New Roman"/>
                <a:cs typeface="Times New Roman"/>
              </a:rPr>
              <a:t>/* </a:t>
            </a:r>
            <a:r>
              <a:rPr lang="ru-RU" sz="2800" dirty="0">
                <a:solidFill>
                  <a:srgbClr val="999999"/>
                </a:solidFill>
                <a:ea typeface="Times New Roman"/>
                <a:cs typeface="Times New Roman"/>
              </a:rPr>
              <a:t>Цвет текста</a:t>
            </a:r>
            <a:r>
              <a:rPr lang="en-US" sz="2800" dirty="0">
                <a:solidFill>
                  <a:srgbClr val="999999"/>
                </a:solidFill>
                <a:ea typeface="Times New Roman"/>
                <a:cs typeface="Times New Roman"/>
              </a:rPr>
              <a:t> */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   </a:t>
            </a:r>
            <a:r>
              <a:rPr lang="en-US" sz="2800" dirty="0">
                <a:solidFill>
                  <a:srgbClr val="B61039"/>
                </a:solidFill>
                <a:ea typeface="Times New Roman"/>
                <a:cs typeface="Times New Roman"/>
              </a:rPr>
              <a:t>padding</a:t>
            </a: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:</a:t>
            </a:r>
            <a:r>
              <a:rPr lang="en-US" sz="2800" dirty="0">
                <a:solidFill>
                  <a:srgbClr val="39892F"/>
                </a:solidFill>
                <a:ea typeface="Times New Roman"/>
                <a:cs typeface="Times New Roman"/>
              </a:rPr>
              <a:t> </a:t>
            </a:r>
            <a:r>
              <a:rPr lang="en-US" sz="2800" dirty="0">
                <a:solidFill>
                  <a:srgbClr val="D6562B"/>
                </a:solidFill>
                <a:ea typeface="Times New Roman"/>
                <a:cs typeface="Times New Roman"/>
              </a:rPr>
              <a:t>5</a:t>
            </a:r>
            <a:r>
              <a:rPr lang="en-US" sz="2800" dirty="0">
                <a:solidFill>
                  <a:srgbClr val="39892F"/>
                </a:solidFill>
                <a:ea typeface="Times New Roman"/>
                <a:cs typeface="Times New Roman"/>
              </a:rPr>
              <a:t>px</a:t>
            </a:r>
            <a:r>
              <a:rPr lang="en-US" sz="2800" dirty="0" smtClean="0">
                <a:solidFill>
                  <a:srgbClr val="000000"/>
                </a:solidFill>
                <a:ea typeface="Times New Roman"/>
                <a:cs typeface="Times New Roman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ea typeface="Times New Roman"/>
                <a:cs typeface="Times New Roman"/>
              </a:rPr>
              <a:t> </a:t>
            </a:r>
            <a:r>
              <a:rPr lang="en-US" sz="2800" dirty="0">
                <a:solidFill>
                  <a:srgbClr val="999999"/>
                </a:solidFill>
                <a:ea typeface="Times New Roman"/>
                <a:cs typeface="Times New Roman"/>
              </a:rPr>
              <a:t>/* </a:t>
            </a:r>
            <a:r>
              <a:rPr lang="ru-RU" sz="2800" dirty="0">
                <a:solidFill>
                  <a:srgbClr val="999999"/>
                </a:solidFill>
                <a:ea typeface="Times New Roman"/>
                <a:cs typeface="Times New Roman"/>
              </a:rPr>
              <a:t>Поля</a:t>
            </a:r>
            <a:r>
              <a:rPr lang="en-US" sz="2800" dirty="0">
                <a:solidFill>
                  <a:srgbClr val="999999"/>
                </a:solidFill>
                <a:ea typeface="Times New Roman"/>
                <a:cs typeface="Times New Roman"/>
              </a:rPr>
              <a:t> */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  }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  </a:t>
            </a:r>
            <a:r>
              <a:rPr lang="en-US" sz="2800" b="1" dirty="0">
                <a:solidFill>
                  <a:srgbClr val="333333"/>
                </a:solidFill>
                <a:ea typeface="Times New Roman"/>
                <a:cs typeface="Times New Roman"/>
              </a:rPr>
              <a:t>DIV</a:t>
            </a: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[class|="block"] </a:t>
            </a:r>
            <a:r>
              <a:rPr lang="en-US" sz="2800" b="1" dirty="0">
                <a:solidFill>
                  <a:srgbClr val="333333"/>
                </a:solidFill>
                <a:ea typeface="Times New Roman"/>
                <a:cs typeface="Times New Roman"/>
              </a:rPr>
              <a:t>A</a:t>
            </a: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{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   </a:t>
            </a:r>
            <a:r>
              <a:rPr lang="en-US" sz="2800" dirty="0">
                <a:solidFill>
                  <a:srgbClr val="B61039"/>
                </a:solidFill>
                <a:ea typeface="Times New Roman"/>
                <a:cs typeface="Times New Roman"/>
              </a:rPr>
              <a:t>color</a:t>
            </a: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:</a:t>
            </a:r>
            <a:r>
              <a:rPr lang="en-US" sz="2800" dirty="0">
                <a:solidFill>
                  <a:srgbClr val="39892F"/>
                </a:solidFill>
                <a:ea typeface="Times New Roman"/>
                <a:cs typeface="Times New Roman"/>
              </a:rPr>
              <a:t> </a:t>
            </a:r>
            <a:r>
              <a:rPr lang="en-US" sz="2800" dirty="0">
                <a:solidFill>
                  <a:srgbClr val="BC3EC6"/>
                </a:solidFill>
                <a:ea typeface="Times New Roman"/>
                <a:cs typeface="Times New Roman"/>
              </a:rPr>
              <a:t>#</a:t>
            </a:r>
            <a:r>
              <a:rPr lang="en-US" sz="2800" dirty="0" err="1">
                <a:solidFill>
                  <a:srgbClr val="BC3EC6"/>
                </a:solidFill>
                <a:ea typeface="Times New Roman"/>
                <a:cs typeface="Times New Roman"/>
              </a:rPr>
              <a:t>fff</a:t>
            </a: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; </a:t>
            </a:r>
            <a:r>
              <a:rPr lang="en-US" sz="2800" dirty="0">
                <a:solidFill>
                  <a:srgbClr val="999999"/>
                </a:solidFill>
                <a:ea typeface="Times New Roman"/>
                <a:cs typeface="Times New Roman"/>
              </a:rPr>
              <a:t>/* </a:t>
            </a:r>
            <a:r>
              <a:rPr lang="ru-RU" sz="2800" dirty="0">
                <a:solidFill>
                  <a:srgbClr val="999999"/>
                </a:solidFill>
                <a:ea typeface="Times New Roman"/>
                <a:cs typeface="Times New Roman"/>
              </a:rPr>
              <a:t>Цвет ссылок</a:t>
            </a:r>
            <a:r>
              <a:rPr lang="en-US" sz="2800" dirty="0">
                <a:solidFill>
                  <a:srgbClr val="999999"/>
                </a:solidFill>
                <a:ea typeface="Times New Roman"/>
                <a:cs typeface="Times New Roman"/>
              </a:rPr>
              <a:t> */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  </a:t>
            </a:r>
            <a:r>
              <a:rPr lang="en-US" sz="2800" dirty="0" smtClean="0">
                <a:solidFill>
                  <a:srgbClr val="000000"/>
                </a:solidFill>
                <a:ea typeface="Times New Roman"/>
                <a:cs typeface="Times New Roman"/>
              </a:rPr>
              <a:t>}</a:t>
            </a:r>
            <a:endParaRPr lang="ru-RU" sz="2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828032" y="1760"/>
            <a:ext cx="7363968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&lt;div</a:t>
            </a:r>
            <a:r>
              <a:rPr lang="en-US" sz="2800" dirty="0">
                <a:solidFill>
                  <a:srgbClr val="B61039"/>
                </a:solidFill>
                <a:ea typeface="Times New Roman"/>
                <a:cs typeface="Times New Roman"/>
              </a:rPr>
              <a:t> class=</a:t>
            </a:r>
            <a:r>
              <a:rPr lang="en-US" sz="2800" dirty="0">
                <a:solidFill>
                  <a:srgbClr val="39892F"/>
                </a:solidFill>
                <a:ea typeface="Times New Roman"/>
                <a:cs typeface="Times New Roman"/>
              </a:rPr>
              <a:t>"block-menu-</a:t>
            </a:r>
            <a:r>
              <a:rPr lang="en-US" sz="2800" dirty="0" err="1">
                <a:solidFill>
                  <a:srgbClr val="39892F"/>
                </a:solidFill>
                <a:ea typeface="Times New Roman"/>
                <a:cs typeface="Times New Roman"/>
              </a:rPr>
              <a:t>therm</a:t>
            </a:r>
            <a:r>
              <a:rPr lang="en-US" sz="2800" dirty="0">
                <a:solidFill>
                  <a:srgbClr val="39892F"/>
                </a:solidFill>
                <a:ea typeface="Times New Roman"/>
                <a:cs typeface="Times New Roman"/>
              </a:rPr>
              <a:t>"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&gt;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  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&lt;h2&gt;</a:t>
            </a:r>
            <a:r>
              <a:rPr lang="ru-RU" sz="2800" dirty="0">
                <a:solidFill>
                  <a:srgbClr val="000000"/>
                </a:solidFill>
                <a:ea typeface="Times New Roman"/>
                <a:cs typeface="Times New Roman"/>
              </a:rPr>
              <a:t>Термины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&lt;/h2&gt;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  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&lt;div</a:t>
            </a:r>
            <a:r>
              <a:rPr lang="en-US" sz="2800" dirty="0">
                <a:solidFill>
                  <a:srgbClr val="B61039"/>
                </a:solidFill>
                <a:ea typeface="Times New Roman"/>
                <a:cs typeface="Times New Roman"/>
              </a:rPr>
              <a:t> class=</a:t>
            </a:r>
            <a:r>
              <a:rPr lang="en-US" sz="2800" dirty="0">
                <a:solidFill>
                  <a:srgbClr val="39892F"/>
                </a:solidFill>
                <a:ea typeface="Times New Roman"/>
                <a:cs typeface="Times New Roman"/>
              </a:rPr>
              <a:t>"content"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&gt;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    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&lt;</a:t>
            </a:r>
            <a:r>
              <a:rPr lang="en-US" sz="2800" b="1" dirty="0" err="1">
                <a:solidFill>
                  <a:srgbClr val="006699"/>
                </a:solidFill>
                <a:ea typeface="Times New Roman"/>
                <a:cs typeface="Times New Roman"/>
              </a:rPr>
              <a:t>ul</a:t>
            </a:r>
            <a:r>
              <a:rPr lang="en-US" sz="2800" dirty="0">
                <a:solidFill>
                  <a:srgbClr val="B61039"/>
                </a:solidFill>
                <a:ea typeface="Times New Roman"/>
                <a:cs typeface="Times New Roman"/>
              </a:rPr>
              <a:t> class=</a:t>
            </a:r>
            <a:r>
              <a:rPr lang="en-US" sz="2800" dirty="0">
                <a:solidFill>
                  <a:srgbClr val="39892F"/>
                </a:solidFill>
                <a:ea typeface="Times New Roman"/>
                <a:cs typeface="Times New Roman"/>
              </a:rPr>
              <a:t>"menu"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&gt;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     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&lt;li&gt;&lt;a</a:t>
            </a:r>
            <a:r>
              <a:rPr lang="en-US" sz="2800" dirty="0">
                <a:solidFill>
                  <a:srgbClr val="B61039"/>
                </a:solidFill>
                <a:ea typeface="Times New Roman"/>
                <a:cs typeface="Times New Roman"/>
              </a:rPr>
              <a:t> </a:t>
            </a:r>
            <a:r>
              <a:rPr lang="en-US" sz="2800" dirty="0" err="1">
                <a:solidFill>
                  <a:srgbClr val="B61039"/>
                </a:solidFill>
                <a:ea typeface="Times New Roman"/>
                <a:cs typeface="Times New Roman"/>
              </a:rPr>
              <a:t>href</a:t>
            </a:r>
            <a:r>
              <a:rPr lang="en-US" sz="2800" dirty="0">
                <a:solidFill>
                  <a:srgbClr val="B61039"/>
                </a:solidFill>
                <a:ea typeface="Times New Roman"/>
                <a:cs typeface="Times New Roman"/>
              </a:rPr>
              <a:t>=</a:t>
            </a:r>
            <a:r>
              <a:rPr lang="en-US" sz="2800" dirty="0">
                <a:solidFill>
                  <a:srgbClr val="39892F"/>
                </a:solidFill>
                <a:ea typeface="Times New Roman"/>
                <a:cs typeface="Times New Roman"/>
              </a:rPr>
              <a:t>"t1.html"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&gt;</a:t>
            </a:r>
            <a:r>
              <a:rPr lang="ru-RU" sz="2800" dirty="0">
                <a:solidFill>
                  <a:srgbClr val="000000"/>
                </a:solidFill>
                <a:ea typeface="Times New Roman"/>
                <a:cs typeface="Times New Roman"/>
              </a:rPr>
              <a:t>Буквица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&lt;/a&gt;&lt;/li&gt;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     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&lt;li&gt;&lt;a</a:t>
            </a:r>
            <a:r>
              <a:rPr lang="en-US" sz="2800" dirty="0">
                <a:solidFill>
                  <a:srgbClr val="B61039"/>
                </a:solidFill>
                <a:ea typeface="Times New Roman"/>
                <a:cs typeface="Times New Roman"/>
              </a:rPr>
              <a:t> </a:t>
            </a:r>
            <a:r>
              <a:rPr lang="en-US" sz="2800" dirty="0" err="1">
                <a:solidFill>
                  <a:srgbClr val="B61039"/>
                </a:solidFill>
                <a:ea typeface="Times New Roman"/>
                <a:cs typeface="Times New Roman"/>
              </a:rPr>
              <a:t>href</a:t>
            </a:r>
            <a:r>
              <a:rPr lang="en-US" sz="2800" dirty="0">
                <a:solidFill>
                  <a:srgbClr val="B61039"/>
                </a:solidFill>
                <a:ea typeface="Times New Roman"/>
                <a:cs typeface="Times New Roman"/>
              </a:rPr>
              <a:t>=</a:t>
            </a:r>
            <a:r>
              <a:rPr lang="en-US" sz="2800" dirty="0">
                <a:solidFill>
                  <a:srgbClr val="39892F"/>
                </a:solidFill>
                <a:ea typeface="Times New Roman"/>
                <a:cs typeface="Times New Roman"/>
              </a:rPr>
              <a:t>"t2.html"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&gt;</a:t>
            </a:r>
            <a:r>
              <a:rPr lang="ru-RU" sz="2800" dirty="0">
                <a:solidFill>
                  <a:srgbClr val="000000"/>
                </a:solidFill>
                <a:ea typeface="Times New Roman"/>
                <a:cs typeface="Times New Roman"/>
              </a:rPr>
              <a:t>Выворотка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&lt;/a&gt;&lt;/li&gt;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     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&lt;li&gt;&lt;a</a:t>
            </a:r>
            <a:r>
              <a:rPr lang="en-US" sz="2800" dirty="0">
                <a:solidFill>
                  <a:srgbClr val="B61039"/>
                </a:solidFill>
                <a:ea typeface="Times New Roman"/>
                <a:cs typeface="Times New Roman"/>
              </a:rPr>
              <a:t> </a:t>
            </a:r>
            <a:r>
              <a:rPr lang="en-US" sz="2800" dirty="0" err="1">
                <a:solidFill>
                  <a:srgbClr val="B61039"/>
                </a:solidFill>
                <a:ea typeface="Times New Roman"/>
                <a:cs typeface="Times New Roman"/>
              </a:rPr>
              <a:t>href</a:t>
            </a:r>
            <a:r>
              <a:rPr lang="en-US" sz="2800" dirty="0">
                <a:solidFill>
                  <a:srgbClr val="B61039"/>
                </a:solidFill>
                <a:ea typeface="Times New Roman"/>
                <a:cs typeface="Times New Roman"/>
              </a:rPr>
              <a:t>=</a:t>
            </a:r>
            <a:r>
              <a:rPr lang="en-US" sz="2800" dirty="0">
                <a:solidFill>
                  <a:srgbClr val="39892F"/>
                </a:solidFill>
                <a:ea typeface="Times New Roman"/>
                <a:cs typeface="Times New Roman"/>
              </a:rPr>
              <a:t>"t3.html"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&gt;</a:t>
            </a:r>
            <a:r>
              <a:rPr lang="ru-RU" sz="2800" dirty="0">
                <a:solidFill>
                  <a:srgbClr val="000000"/>
                </a:solidFill>
                <a:ea typeface="Times New Roman"/>
                <a:cs typeface="Times New Roman"/>
              </a:rPr>
              <a:t>Выключка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&lt;/a&gt;&lt;/li&gt;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     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&lt;li&gt;&lt;a</a:t>
            </a:r>
            <a:r>
              <a:rPr lang="en-US" sz="2800" dirty="0">
                <a:solidFill>
                  <a:srgbClr val="B61039"/>
                </a:solidFill>
                <a:ea typeface="Times New Roman"/>
                <a:cs typeface="Times New Roman"/>
              </a:rPr>
              <a:t> </a:t>
            </a:r>
            <a:r>
              <a:rPr lang="en-US" sz="2800" dirty="0" err="1">
                <a:solidFill>
                  <a:srgbClr val="B61039"/>
                </a:solidFill>
                <a:ea typeface="Times New Roman"/>
                <a:cs typeface="Times New Roman"/>
              </a:rPr>
              <a:t>href</a:t>
            </a:r>
            <a:r>
              <a:rPr lang="en-US" sz="2800" dirty="0">
                <a:solidFill>
                  <a:srgbClr val="B61039"/>
                </a:solidFill>
                <a:ea typeface="Times New Roman"/>
                <a:cs typeface="Times New Roman"/>
              </a:rPr>
              <a:t>=</a:t>
            </a:r>
            <a:r>
              <a:rPr lang="en-US" sz="2800" dirty="0">
                <a:solidFill>
                  <a:srgbClr val="39892F"/>
                </a:solidFill>
                <a:ea typeface="Times New Roman"/>
                <a:cs typeface="Times New Roman"/>
              </a:rPr>
              <a:t>"t4.html"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&gt;</a:t>
            </a:r>
            <a:r>
              <a:rPr lang="ru-RU" sz="2800" dirty="0">
                <a:solidFill>
                  <a:srgbClr val="000000"/>
                </a:solidFill>
                <a:ea typeface="Times New Roman"/>
                <a:cs typeface="Times New Roman"/>
              </a:rPr>
              <a:t>Интерлиньяж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&lt;/a&gt;&lt;/li&gt;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     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&lt;li&gt;&lt;a</a:t>
            </a:r>
            <a:r>
              <a:rPr lang="en-US" sz="2800" dirty="0">
                <a:solidFill>
                  <a:srgbClr val="B61039"/>
                </a:solidFill>
                <a:ea typeface="Times New Roman"/>
                <a:cs typeface="Times New Roman"/>
              </a:rPr>
              <a:t> </a:t>
            </a:r>
            <a:r>
              <a:rPr lang="en-US" sz="2800" dirty="0" err="1">
                <a:solidFill>
                  <a:srgbClr val="B61039"/>
                </a:solidFill>
                <a:ea typeface="Times New Roman"/>
                <a:cs typeface="Times New Roman"/>
              </a:rPr>
              <a:t>href</a:t>
            </a:r>
            <a:r>
              <a:rPr lang="en-US" sz="2800" dirty="0">
                <a:solidFill>
                  <a:srgbClr val="B61039"/>
                </a:solidFill>
                <a:ea typeface="Times New Roman"/>
                <a:cs typeface="Times New Roman"/>
              </a:rPr>
              <a:t>=</a:t>
            </a:r>
            <a:r>
              <a:rPr lang="en-US" sz="2800" dirty="0">
                <a:solidFill>
                  <a:srgbClr val="39892F"/>
                </a:solidFill>
                <a:ea typeface="Times New Roman"/>
                <a:cs typeface="Times New Roman"/>
              </a:rPr>
              <a:t>"t5.html"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&gt;</a:t>
            </a:r>
            <a:r>
              <a:rPr lang="ru-RU" sz="2800" dirty="0">
                <a:solidFill>
                  <a:srgbClr val="000000"/>
                </a:solidFill>
                <a:ea typeface="Times New Roman"/>
                <a:cs typeface="Times New Roman"/>
              </a:rPr>
              <a:t>Капитель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&lt;/a&gt;&lt;/li&gt;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     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&lt;li&gt;&lt;a</a:t>
            </a:r>
            <a:r>
              <a:rPr lang="en-US" sz="2800" dirty="0">
                <a:solidFill>
                  <a:srgbClr val="B61039"/>
                </a:solidFill>
                <a:ea typeface="Times New Roman"/>
                <a:cs typeface="Times New Roman"/>
              </a:rPr>
              <a:t> </a:t>
            </a:r>
            <a:r>
              <a:rPr lang="en-US" sz="2800" dirty="0" err="1">
                <a:solidFill>
                  <a:srgbClr val="B61039"/>
                </a:solidFill>
                <a:ea typeface="Times New Roman"/>
                <a:cs typeface="Times New Roman"/>
              </a:rPr>
              <a:t>href</a:t>
            </a:r>
            <a:r>
              <a:rPr lang="en-US" sz="2800" dirty="0">
                <a:solidFill>
                  <a:srgbClr val="B61039"/>
                </a:solidFill>
                <a:ea typeface="Times New Roman"/>
                <a:cs typeface="Times New Roman"/>
              </a:rPr>
              <a:t>=</a:t>
            </a:r>
            <a:r>
              <a:rPr lang="en-US" sz="2800" dirty="0">
                <a:solidFill>
                  <a:srgbClr val="39892F"/>
                </a:solidFill>
                <a:ea typeface="Times New Roman"/>
                <a:cs typeface="Times New Roman"/>
              </a:rPr>
              <a:t>"t6.html"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&gt;</a:t>
            </a:r>
            <a:r>
              <a:rPr lang="ru-RU" sz="2800" dirty="0">
                <a:solidFill>
                  <a:srgbClr val="000000"/>
                </a:solidFill>
                <a:ea typeface="Times New Roman"/>
                <a:cs typeface="Times New Roman"/>
              </a:rPr>
              <a:t>Начертание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&lt;/a&gt;&lt;/li&gt;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     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&lt;li&gt;&lt;a</a:t>
            </a:r>
            <a:r>
              <a:rPr lang="en-US" sz="2800" dirty="0">
                <a:solidFill>
                  <a:srgbClr val="B61039"/>
                </a:solidFill>
                <a:ea typeface="Times New Roman"/>
                <a:cs typeface="Times New Roman"/>
              </a:rPr>
              <a:t> </a:t>
            </a:r>
            <a:r>
              <a:rPr lang="en-US" sz="2800" dirty="0" err="1">
                <a:solidFill>
                  <a:srgbClr val="B61039"/>
                </a:solidFill>
                <a:ea typeface="Times New Roman"/>
                <a:cs typeface="Times New Roman"/>
              </a:rPr>
              <a:t>href</a:t>
            </a:r>
            <a:r>
              <a:rPr lang="en-US" sz="2800" dirty="0">
                <a:solidFill>
                  <a:srgbClr val="B61039"/>
                </a:solidFill>
                <a:ea typeface="Times New Roman"/>
                <a:cs typeface="Times New Roman"/>
              </a:rPr>
              <a:t>=</a:t>
            </a:r>
            <a:r>
              <a:rPr lang="en-US" sz="2800" dirty="0">
                <a:solidFill>
                  <a:srgbClr val="39892F"/>
                </a:solidFill>
                <a:ea typeface="Times New Roman"/>
                <a:cs typeface="Times New Roman"/>
              </a:rPr>
              <a:t>"t7.html"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&gt;</a:t>
            </a:r>
            <a:r>
              <a:rPr lang="ru-RU" sz="2800" dirty="0">
                <a:solidFill>
                  <a:srgbClr val="000000"/>
                </a:solidFill>
                <a:ea typeface="Times New Roman"/>
                <a:cs typeface="Times New Roman"/>
              </a:rPr>
              <a:t>Отбивка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&lt;/a&gt;&lt;/li&gt;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    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&lt;/</a:t>
            </a:r>
            <a:r>
              <a:rPr lang="en-US" sz="2800" b="1" dirty="0" err="1">
                <a:solidFill>
                  <a:srgbClr val="006699"/>
                </a:solidFill>
                <a:ea typeface="Times New Roman"/>
                <a:cs typeface="Times New Roman"/>
              </a:rPr>
              <a:t>ul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&gt;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  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&lt;/div&gt;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Times New Roman"/>
                <a:cs typeface="Times New Roman"/>
              </a:rPr>
              <a:t>  </a:t>
            </a:r>
            <a:r>
              <a:rPr lang="en-US" sz="2800" b="1" dirty="0">
                <a:solidFill>
                  <a:srgbClr val="006699"/>
                </a:solidFill>
                <a:ea typeface="Times New Roman"/>
                <a:cs typeface="Times New Roman"/>
              </a:rPr>
              <a:t>&lt;/div&gt;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2061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3942" t="33686" r="56224" b="3277"/>
          <a:stretch/>
        </p:blipFill>
        <p:spPr bwMode="auto">
          <a:xfrm>
            <a:off x="541146" y="303402"/>
            <a:ext cx="4451477" cy="37931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681472" y="1060297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smtClean="0"/>
              <a:t> имя </a:t>
            </a:r>
            <a:r>
              <a:rPr lang="ru-RU" sz="3200" dirty="0"/>
              <a:t>класса задано как </a:t>
            </a:r>
            <a:r>
              <a:rPr lang="ru-RU" sz="3200" dirty="0" err="1"/>
              <a:t>block-menu-therm</a:t>
            </a:r>
            <a:r>
              <a:rPr lang="ru-RU" sz="3200" dirty="0"/>
              <a:t>, поэтому в стилях используется конструкция |="</a:t>
            </a:r>
            <a:r>
              <a:rPr lang="ru-RU" sz="3200" dirty="0" err="1"/>
              <a:t>block</a:t>
            </a:r>
            <a:r>
              <a:rPr lang="ru-RU" sz="3200" dirty="0"/>
              <a:t>", </a:t>
            </a:r>
            <a:endParaRPr lang="ru-RU" sz="3200" dirty="0" smtClean="0"/>
          </a:p>
          <a:p>
            <a:r>
              <a:rPr lang="ru-RU" sz="3200" dirty="0" smtClean="0"/>
              <a:t>поскольку </a:t>
            </a:r>
            <a:r>
              <a:rPr lang="ru-RU" sz="3200" dirty="0"/>
              <a:t>значение начинается именно с этого слова и в значении встречаются дефисы.</a:t>
            </a:r>
          </a:p>
        </p:txBody>
      </p:sp>
    </p:spTree>
    <p:extLst>
      <p:ext uri="{BB962C8B-B14F-4D97-AF65-F5344CB8AC3E}">
        <p14:creationId xmlns:p14="http://schemas.microsoft.com/office/powerpoint/2010/main" val="227021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0783" y="464700"/>
            <a:ext cx="1163838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Все перечисленные методы можно комбинировать между собой, определяя стиль для элементов, которые содержат два и более атрибута. В подобных случаях квадратные скобки идут подряд</a:t>
            </a:r>
            <a:r>
              <a:rPr lang="ru-RU" sz="3200" dirty="0" smtClean="0"/>
              <a:t>.</a:t>
            </a:r>
            <a:endParaRPr lang="en-US" sz="3200" dirty="0" smtClean="0"/>
          </a:p>
          <a:p>
            <a:endParaRPr lang="ru-RU" sz="3200" dirty="0"/>
          </a:p>
          <a:p>
            <a:r>
              <a:rPr lang="ru-RU" sz="3200" b="1" dirty="0"/>
              <a:t>[атрибут1="значение1</a:t>
            </a:r>
            <a:r>
              <a:rPr lang="ru-RU" sz="3200" b="1" dirty="0" smtClean="0"/>
              <a:t>"]</a:t>
            </a:r>
            <a:r>
              <a:rPr lang="en-US" sz="3200" b="1" dirty="0" smtClean="0"/>
              <a:t> </a:t>
            </a:r>
            <a:r>
              <a:rPr lang="ru-RU" sz="3200" b="1" dirty="0" smtClean="0"/>
              <a:t>[</a:t>
            </a:r>
            <a:r>
              <a:rPr lang="ru-RU" sz="3200" b="1" dirty="0"/>
              <a:t>атрибут2="значение2"] </a:t>
            </a:r>
            <a:r>
              <a:rPr lang="en-US" sz="3200" b="1" dirty="0" smtClean="0"/>
              <a:t>   </a:t>
            </a:r>
            <a:r>
              <a:rPr lang="ru-RU" sz="3200" b="1" dirty="0" smtClean="0"/>
              <a:t>{</a:t>
            </a:r>
            <a:endParaRPr lang="en-US" sz="3200" b="1" dirty="0" smtClean="0"/>
          </a:p>
          <a:p>
            <a:r>
              <a:rPr lang="ru-RU" sz="3200" b="1" dirty="0" smtClean="0"/>
              <a:t> </a:t>
            </a:r>
            <a:r>
              <a:rPr lang="ru-RU" sz="3200" b="1" dirty="0"/>
              <a:t>Описание правил стиля </a:t>
            </a:r>
            <a:endParaRPr lang="en-US" sz="3200" b="1" dirty="0" smtClean="0"/>
          </a:p>
          <a:p>
            <a:r>
              <a:rPr lang="ru-RU" sz="3200" b="1" dirty="0" smtClean="0"/>
              <a:t>}</a:t>
            </a:r>
            <a:r>
              <a:rPr lang="ru-RU" sz="3200" b="1" dirty="0"/>
              <a:t> </a:t>
            </a:r>
            <a:endParaRPr lang="en-US" sz="3200" b="1" dirty="0" smtClean="0"/>
          </a:p>
          <a:p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/>
              <a:t>Селектор[атрибут1="значение1</a:t>
            </a:r>
            <a:r>
              <a:rPr lang="ru-RU" sz="3200" b="1" dirty="0" smtClean="0"/>
              <a:t>"]</a:t>
            </a:r>
            <a:r>
              <a:rPr lang="en-US" sz="3200" b="1" dirty="0" smtClean="0"/>
              <a:t> </a:t>
            </a:r>
            <a:r>
              <a:rPr lang="ru-RU" sz="3200" b="1" dirty="0" smtClean="0"/>
              <a:t>[</a:t>
            </a:r>
            <a:r>
              <a:rPr lang="ru-RU" sz="3200" b="1" dirty="0"/>
              <a:t>атрибут2="значение2"] </a:t>
            </a:r>
            <a:r>
              <a:rPr lang="ru-RU" sz="3200" b="1" dirty="0" smtClean="0"/>
              <a:t>{ </a:t>
            </a:r>
            <a:r>
              <a:rPr lang="ru-RU" sz="3200" b="1" dirty="0"/>
              <a:t>Описание правил стиля </a:t>
            </a:r>
            <a:endParaRPr lang="en-US" sz="3200" b="1" dirty="0" smtClean="0"/>
          </a:p>
          <a:p>
            <a:r>
              <a:rPr lang="ru-RU" sz="3200" b="1" dirty="0" smtClean="0"/>
              <a:t>}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29634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Комбинации селекторов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732" y="1861689"/>
            <a:ext cx="9884440" cy="4036321"/>
          </a:xfrm>
        </p:spPr>
        <p:txBody>
          <a:bodyPr>
            <a:noAutofit/>
          </a:bodyPr>
          <a:lstStyle/>
          <a:p>
            <a:r>
              <a:rPr lang="ru-RU" sz="3200" dirty="0" smtClean="0"/>
              <a:t>Селекторы могут быть скомбинированы путём простого объединения, </a:t>
            </a:r>
            <a:r>
              <a:rPr lang="ru-RU" sz="3200" b="1" dirty="0" smtClean="0"/>
              <a:t>без пробелов</a:t>
            </a:r>
            <a:r>
              <a:rPr lang="ru-RU" sz="3200" dirty="0" smtClean="0"/>
              <a:t> (работает как </a:t>
            </a:r>
            <a:r>
              <a:rPr lang="en-US" sz="3200" dirty="0" smtClean="0"/>
              <a:t>AND)</a:t>
            </a:r>
            <a:r>
              <a:rPr lang="ru-RU" sz="3200" dirty="0" smtClean="0"/>
              <a:t>:</a:t>
            </a:r>
            <a:endParaRPr lang="en-US" sz="3200" dirty="0" smtClean="0"/>
          </a:p>
          <a:p>
            <a:endParaRPr lang="en-US" sz="3200" dirty="0" smtClean="0"/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ru-RU" sz="2800" dirty="0" smtClean="0"/>
              <a:t>элементы </a:t>
            </a:r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800" dirty="0" smtClean="0"/>
              <a:t>, </a:t>
            </a:r>
            <a:r>
              <a:rPr lang="ru-RU" sz="2800" dirty="0" smtClean="0"/>
              <a:t> у которых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main"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sz="2800" dirty="0" smtClean="0"/>
              <a:t>элемент</a:t>
            </a:r>
            <a:r>
              <a:rPr lang="ru-RU" sz="2800" dirty="0"/>
              <a:t>ы</a:t>
            </a:r>
            <a:r>
              <a:rPr lang="en-US" sz="2800" dirty="0" smtClean="0"/>
              <a:t> c </a:t>
            </a:r>
            <a:r>
              <a:rPr lang="en-US" sz="28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="pass"</a:t>
            </a:r>
            <a:r>
              <a:rPr lang="ru-RU" sz="2800" dirty="0" smtClean="0"/>
              <a:t> </a:t>
            </a:r>
            <a:r>
              <a:rPr lang="ru-RU" sz="2800" b="1" dirty="0" smtClean="0"/>
              <a:t>и</a:t>
            </a:r>
            <a:r>
              <a:rPr lang="ru-RU" sz="2800" dirty="0" smtClean="0"/>
              <a:t>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main"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ru-RU" sz="2800" dirty="0" smtClean="0"/>
              <a:t>элементы</a:t>
            </a:r>
            <a:r>
              <a:rPr lang="en-US" sz="2800" dirty="0" smtClean="0"/>
              <a:t> </a:t>
            </a:r>
            <a:r>
              <a:rPr lang="en-US" sz="2800" dirty="0"/>
              <a:t>c </a:t>
            </a:r>
            <a:r>
              <a:rPr lang="en-US" sz="28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ru-RU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sub"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800" dirty="0" smtClean="0"/>
              <a:t> 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="pass"</a:t>
            </a:r>
            <a:r>
              <a:rPr lang="ru-RU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ru-RU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и</a:t>
            </a:r>
            <a:r>
              <a:rPr lang="ru-RU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="main</a:t>
            </a:r>
            <a:r>
              <a:rPr lang="en-U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97280" y="3392905"/>
            <a:ext cx="13676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p.main</a:t>
            </a:r>
            <a:endParaRPr lang="ru-RU" sz="2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44555" y="3985114"/>
            <a:ext cx="2156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en-US" sz="28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pass.main</a:t>
            </a:r>
            <a:endParaRPr lang="ru-RU" sz="28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69590" y="4632663"/>
            <a:ext cx="2031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main.sub</a:t>
            </a:r>
            <a:r>
              <a:rPr lang="en-US" sz="2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47386" y="5216791"/>
            <a:ext cx="23535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p#pass.main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9099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Комбинации селекторов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i="1" dirty="0" smtClean="0"/>
              <a:t>Селектор</a:t>
            </a:r>
            <a:r>
              <a:rPr lang="en-US" sz="3200" i="1" dirty="0" smtClean="0"/>
              <a:t> </a:t>
            </a:r>
            <a:r>
              <a:rPr lang="ru-RU" sz="3200" i="1" dirty="0" smtClean="0"/>
              <a:t>потомков</a:t>
            </a:r>
            <a:r>
              <a:rPr lang="ru-RU" sz="3200" dirty="0" smtClean="0"/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S1 S2</a:t>
            </a:r>
            <a:r>
              <a:rPr lang="en-US" sz="3200" dirty="0"/>
              <a:t> </a:t>
            </a:r>
            <a:r>
              <a:rPr lang="ru-RU" sz="3200" dirty="0" smtClean="0"/>
              <a:t>выбирает все элементы по селектору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S2</a:t>
            </a:r>
            <a:r>
              <a:rPr lang="en-US" sz="3200" dirty="0" smtClean="0"/>
              <a:t>, </a:t>
            </a:r>
            <a:r>
              <a:rPr lang="ru-RU" sz="3200" dirty="0" smtClean="0"/>
              <a:t>которые вложены (на любом уровне) в элементы, выбранные по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S1</a:t>
            </a:r>
            <a:r>
              <a:rPr lang="ru-RU" sz="3200" dirty="0" smtClean="0"/>
              <a:t>:</a:t>
            </a:r>
            <a:endParaRPr lang="en-US" sz="32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ru-RU" sz="2400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600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ru-RU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6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любые p, находящиеся внутри </a:t>
            </a:r>
            <a:r>
              <a:rPr lang="ru-RU" sz="2600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любого </a:t>
            </a:r>
            <a:r>
              <a:rPr lang="ru-RU" sz="2600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ru-RU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6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*/</a:t>
            </a:r>
            <a:endParaRPr lang="ru-RU" sz="2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6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red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  <a:endParaRPr lang="en-US" sz="2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6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ru-RU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6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элементы с классом </a:t>
            </a:r>
            <a:r>
              <a:rPr lang="ru-RU" sz="2600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ru-RU" sz="26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находящиеся внутри p</a:t>
            </a:r>
            <a:r>
              <a:rPr lang="ru-RU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6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*/</a:t>
            </a:r>
            <a:endParaRPr lang="ru-RU" sz="2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.main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6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  <a:endParaRPr lang="en-US" sz="26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47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Комбинации селекторов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i="1" dirty="0" smtClean="0"/>
              <a:t>Селектор</a:t>
            </a:r>
            <a:r>
              <a:rPr lang="en-US" sz="3200" i="1" dirty="0" smtClean="0"/>
              <a:t> </a:t>
            </a:r>
            <a:r>
              <a:rPr lang="ru-RU" sz="3200" i="1" dirty="0"/>
              <a:t>дочерних </a:t>
            </a:r>
            <a:r>
              <a:rPr lang="ru-RU" sz="3200" i="1" dirty="0" smtClean="0"/>
              <a:t>элементов</a:t>
            </a:r>
            <a:r>
              <a:rPr lang="ru-RU" sz="3200" dirty="0" smtClean="0"/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S1 &gt; S2</a:t>
            </a:r>
            <a:r>
              <a:rPr lang="en-US" sz="3200" dirty="0" smtClean="0"/>
              <a:t> </a:t>
            </a:r>
            <a:r>
              <a:rPr lang="ru-RU" sz="3200" dirty="0" smtClean="0"/>
              <a:t>похож на 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 </a:t>
            </a:r>
            <a:r>
              <a:rPr 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</a:t>
            </a:r>
            <a:r>
              <a:rPr lang="ru-RU" sz="3200" dirty="0" smtClean="0"/>
              <a:t>, но выбирает только </a:t>
            </a:r>
            <a:r>
              <a:rPr lang="ru-RU" sz="3200" b="1" dirty="0" smtClean="0"/>
              <a:t>прямых детей</a:t>
            </a:r>
            <a:r>
              <a:rPr lang="ru-RU" sz="3200" dirty="0" smtClean="0"/>
              <a:t> у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S1</a:t>
            </a:r>
            <a:r>
              <a:rPr lang="ru-RU" sz="3200" dirty="0" smtClean="0"/>
              <a:t>:</a:t>
            </a:r>
            <a:endParaRPr lang="en-US" sz="32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ru-RU" sz="2400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600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</a:t>
            </a:r>
            <a:r>
              <a:rPr lang="ru-RU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600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ru-RU" sz="26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ru-RU" sz="2600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непосредственно вложенные в </a:t>
            </a:r>
            <a:r>
              <a:rPr lang="ru-RU" sz="2600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ru-RU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6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*/</a:t>
            </a:r>
            <a:endParaRPr lang="ru-RU" sz="2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ru-RU" sz="26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26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red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  <a:endParaRPr lang="en-US" sz="2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33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Комбинации селекторов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7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700" b="1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7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b="1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7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r>
              <a:rPr lang="en-US" sz="17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17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7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</a:t>
            </a:r>
            <a:r>
              <a:rPr lang="en-US" sz="17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ru-RU" sz="17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7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700" b="1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7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b="1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7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b="1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7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ru-RU" sz="17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b="1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background-color</a:t>
            </a:r>
            <a:r>
              <a:rPr lang="en-US" sz="17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7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yellow</a:t>
            </a:r>
            <a:r>
              <a:rPr lang="en-US" sz="17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ru-RU" sz="17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7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7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7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 paragraph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7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 paragraph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7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button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Inside the button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7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7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button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7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7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7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sz="1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7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530" y="1845733"/>
            <a:ext cx="42481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Комбинации селекторов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dirty="0" smtClean="0"/>
              <a:t>Селектор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S1 </a:t>
            </a:r>
            <a:r>
              <a:rPr lang="ru-RU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S2</a:t>
            </a:r>
            <a:r>
              <a:rPr lang="en-US" sz="3200" dirty="0"/>
              <a:t> </a:t>
            </a:r>
            <a:r>
              <a:rPr lang="ru-RU" sz="3200" dirty="0" smtClean="0"/>
              <a:t>выбирает элементы по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S2</a:t>
            </a:r>
            <a:r>
              <a:rPr lang="en-US" sz="3200" dirty="0" smtClean="0"/>
              <a:t>, </a:t>
            </a:r>
            <a:r>
              <a:rPr lang="ru-RU" sz="3200" dirty="0" smtClean="0"/>
              <a:t>которые следуют в документе </a:t>
            </a:r>
            <a:r>
              <a:rPr lang="ru-RU" sz="3200" b="1" dirty="0" smtClean="0"/>
              <a:t>непосредственно</a:t>
            </a:r>
            <a:r>
              <a:rPr lang="ru-RU" sz="3200" dirty="0" smtClean="0"/>
              <a:t> за элементами, выбранными по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S1</a:t>
            </a:r>
            <a:r>
              <a:rPr lang="en-US" sz="3200" dirty="0" smtClean="0"/>
              <a:t>.</a:t>
            </a:r>
          </a:p>
          <a:p>
            <a:r>
              <a:rPr lang="ru-RU" sz="3200" dirty="0" smtClean="0"/>
              <a:t>Селектор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S1 ~ S2</a:t>
            </a:r>
            <a:r>
              <a:rPr lang="en-US" sz="3200" dirty="0"/>
              <a:t> </a:t>
            </a:r>
            <a:r>
              <a:rPr lang="ru-RU" sz="3200" dirty="0"/>
              <a:t>выбирает элементы по 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</a:t>
            </a:r>
            <a:r>
              <a:rPr lang="en-US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ru-RU" sz="3200" dirty="0"/>
              <a:t>которые следуют в документе </a:t>
            </a:r>
            <a:r>
              <a:rPr lang="ru-RU" sz="3200" dirty="0" smtClean="0"/>
              <a:t>за </a:t>
            </a:r>
            <a:r>
              <a:rPr lang="ru-RU" sz="3200" dirty="0"/>
              <a:t>элементами, выбранными по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S1</a:t>
            </a:r>
            <a:r>
              <a:rPr lang="ru-RU" sz="3200" dirty="0" smtClean="0"/>
              <a:t> (необязательно </a:t>
            </a:r>
            <a:r>
              <a:rPr lang="ru-RU" sz="3200" dirty="0"/>
              <a:t>непосредственно</a:t>
            </a:r>
            <a:r>
              <a:rPr lang="en-US" sz="3200" dirty="0" smtClean="0"/>
              <a:t>).</a:t>
            </a:r>
            <a:endParaRPr lang="ru-RU" sz="3200" dirty="0" smtClean="0"/>
          </a:p>
          <a:p>
            <a:endParaRPr lang="ru-RU" sz="3200" dirty="0" smtClean="0"/>
          </a:p>
          <a:p>
            <a:r>
              <a:rPr lang="ru-RU" sz="3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Важно: речь идёт об элементах одного уровня</a:t>
            </a:r>
          </a:p>
          <a:p>
            <a:endParaRPr lang="ru-RU" sz="32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ru-RU" sz="32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8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71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Комбинации селекторов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background-color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yellow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</a:t>
            </a: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;}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Caption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 paragraph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 paragraph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530" y="1845733"/>
            <a:ext cx="42481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 </a:t>
            </a:r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45733"/>
            <a:ext cx="6537960" cy="4036321"/>
          </a:xfrm>
        </p:spPr>
        <p:txBody>
          <a:bodyPr>
            <a:noAutofit/>
          </a:bodyPr>
          <a:lstStyle/>
          <a:p>
            <a:r>
              <a:rPr lang="ru-RU" sz="3200" dirty="0" smtClean="0"/>
              <a:t>Первое упоминание: 1994 год</a:t>
            </a:r>
          </a:p>
          <a:p>
            <a:r>
              <a:rPr lang="ru-RU" sz="3200" b="1" dirty="0" smtClean="0"/>
              <a:t>Хокон </a:t>
            </a:r>
            <a:r>
              <a:rPr lang="ru-RU" sz="3200" b="1" dirty="0" err="1" smtClean="0"/>
              <a:t>Виум</a:t>
            </a:r>
            <a:r>
              <a:rPr lang="ru-RU" sz="3200" b="1" dirty="0" smtClean="0"/>
              <a:t> Ли (</a:t>
            </a:r>
            <a:r>
              <a:rPr lang="en-US" sz="3200" b="1" dirty="0" err="1"/>
              <a:t>Håkon</a:t>
            </a:r>
            <a:r>
              <a:rPr lang="en-US" sz="3200" b="1" dirty="0"/>
              <a:t> </a:t>
            </a:r>
            <a:r>
              <a:rPr lang="en-US" sz="3200" b="1" dirty="0" err="1"/>
              <a:t>Wium</a:t>
            </a:r>
            <a:r>
              <a:rPr lang="en-US" sz="3200" b="1" dirty="0"/>
              <a:t> Lie</a:t>
            </a:r>
            <a:r>
              <a:rPr lang="ru-RU" sz="3200" b="1" dirty="0" smtClean="0"/>
              <a:t>)</a:t>
            </a:r>
            <a:r>
              <a:rPr lang="ru-RU" sz="3200" dirty="0" smtClean="0"/>
              <a:t>.</a:t>
            </a:r>
            <a:endParaRPr lang="ru-RU" sz="3200" dirty="0"/>
          </a:p>
          <a:p>
            <a:endParaRPr lang="ru-RU" sz="3200" dirty="0"/>
          </a:p>
          <a:p>
            <a:r>
              <a:rPr lang="ru-RU" sz="3200" dirty="0" smtClean="0"/>
              <a:t>Далее – затишье, к разработке подключается Берт Бос (</a:t>
            </a:r>
            <a:r>
              <a:rPr lang="en-US" sz="3200" dirty="0"/>
              <a:t>Bert </a:t>
            </a:r>
            <a:r>
              <a:rPr lang="en-US" sz="3200" dirty="0" err="1"/>
              <a:t>Bos</a:t>
            </a:r>
            <a:r>
              <a:rPr lang="ru-RU" sz="3200" dirty="0" smtClean="0"/>
              <a:t>).</a:t>
            </a:r>
          </a:p>
          <a:p>
            <a:endParaRPr lang="ru-RU" sz="3200" dirty="0"/>
          </a:p>
          <a:p>
            <a:r>
              <a:rPr lang="ru-RU" sz="3200" dirty="0" smtClean="0"/>
              <a:t>1995 год – интерес со стороны </a:t>
            </a:r>
            <a:r>
              <a:rPr lang="en-US" sz="3200" b="1" dirty="0" smtClean="0"/>
              <a:t>W3C</a:t>
            </a:r>
            <a:r>
              <a:rPr lang="ru-RU" sz="3200" dirty="0"/>
              <a:t>.</a:t>
            </a:r>
            <a:endParaRPr lang="ru-RU" sz="32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74" y="1845734"/>
            <a:ext cx="3491006" cy="38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3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Псевдоклассы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i="1" dirty="0" err="1"/>
              <a:t>Псевдоклассы</a:t>
            </a:r>
            <a:r>
              <a:rPr lang="ru-RU" sz="3200" dirty="0"/>
              <a:t> </a:t>
            </a:r>
            <a:r>
              <a:rPr lang="ru-RU" sz="3200" dirty="0" smtClean="0"/>
              <a:t>служат для описания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3200" dirty="0" smtClean="0"/>
              <a:t> динамического состояния элемента, </a:t>
            </a:r>
            <a:r>
              <a:rPr lang="ru-RU" sz="3200" dirty="0"/>
              <a:t>которое изменяется </a:t>
            </a:r>
            <a:r>
              <a:rPr lang="ru-RU" sz="3200" dirty="0" smtClean="0"/>
              <a:t>в ответ на действия пользователя (пример: ссылка меняет цвет при наведении курсора);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3200" dirty="0" smtClean="0"/>
              <a:t> положения элемента в </a:t>
            </a:r>
            <a:r>
              <a:rPr lang="ru-RU" sz="3200" dirty="0"/>
              <a:t>дереве </a:t>
            </a:r>
            <a:r>
              <a:rPr lang="ru-RU" sz="3200" dirty="0" smtClean="0"/>
              <a:t>документа (пример: первый потомок). </a:t>
            </a:r>
          </a:p>
        </p:txBody>
      </p:sp>
    </p:spTree>
    <p:extLst>
      <p:ext uri="{BB962C8B-B14F-4D97-AF65-F5344CB8AC3E}">
        <p14:creationId xmlns:p14="http://schemas.microsoft.com/office/powerpoint/2010/main" val="51964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Псевдоклассы</a:t>
            </a:r>
            <a:r>
              <a:rPr lang="ru-RU" dirty="0" smtClean="0"/>
              <a:t> – состояние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096963" y="1846263"/>
          <a:ext cx="100584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943"/>
                <a:gridCol w="7055223"/>
                <a:gridCol w="774234"/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800" dirty="0" err="1" smtClean="0"/>
                        <a:t>Псевдокласс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Что</a:t>
                      </a:r>
                      <a:r>
                        <a:rPr lang="ru-RU" sz="2800" baseline="0" dirty="0" smtClean="0"/>
                        <a:t> выбирает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:link</a:t>
                      </a:r>
                      <a:endParaRPr lang="en-US" sz="2600" b="0" i="0" u="none" strike="noStrike" kern="1200" baseline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Стиль для ссылки, которая не была посещена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:visited</a:t>
                      </a:r>
                      <a:endParaRPr lang="en-US" sz="2600" b="0" i="0" u="none" strike="noStrike" kern="1200" baseline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Стиль для ссылки, которая была посещена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26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</a:t>
                      </a:r>
                      <a:r>
                        <a:rPr lang="en-US" sz="26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hover</a:t>
                      </a:r>
                      <a:endParaRPr lang="en-US" sz="2600" b="0" i="0" u="none" strike="noStrike" kern="1200" baseline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 smtClean="0"/>
                        <a:t>Наведён курсор мыши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26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</a:t>
                      </a:r>
                      <a:r>
                        <a:rPr lang="en-US" sz="26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active</a:t>
                      </a:r>
                      <a:endParaRPr lang="en-US" sz="2600" b="0" i="0" u="none" strike="noStrike" kern="1200" baseline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 smtClean="0"/>
                        <a:t>Ссылка нажата, но курсор мыши ещё не отпустили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:focus</a:t>
                      </a:r>
                      <a:endParaRPr lang="en-US" sz="2600" b="0" i="0" u="none" strike="noStrike" kern="1200" baseline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Элемент находится в фокусе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054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/>
          <a:lstStyle/>
          <a:p>
            <a:r>
              <a:rPr lang="ru-RU" b="1" dirty="0">
                <a:solidFill>
                  <a:srgbClr val="7F8C8D"/>
                </a:solidFill>
                <a:latin typeface="Helvetica"/>
              </a:rPr>
              <a:t>:</a:t>
            </a:r>
            <a:r>
              <a:rPr lang="ru-RU" b="1" dirty="0" err="1">
                <a:solidFill>
                  <a:srgbClr val="7F8C8D"/>
                </a:solidFill>
                <a:latin typeface="Helvetica"/>
              </a:rPr>
              <a:t>hover</a:t>
            </a:r>
            <a:r>
              <a:rPr lang="ru-RU" b="1" dirty="0">
                <a:solidFill>
                  <a:srgbClr val="404040"/>
                </a:solidFill>
                <a:latin typeface="Times New Roman"/>
              </a:rPr>
              <a:t/>
            </a:r>
            <a:br>
              <a:rPr lang="ru-RU" b="1" dirty="0">
                <a:solidFill>
                  <a:srgbClr val="404040"/>
                </a:solidFill>
                <a:latin typeface="Times New Roman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933451" y="1248034"/>
            <a:ext cx="10058400" cy="2098675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rgbClr val="685C53"/>
                </a:solidFill>
                <a:latin typeface="Helvetica"/>
                <a:ea typeface="Times New Roman"/>
              </a:rPr>
              <a:t>HTML</a:t>
            </a:r>
            <a:endParaRPr lang="ru-RU" sz="2800" dirty="0">
              <a:latin typeface="Times New Roman"/>
              <a:ea typeface="Times New Roman"/>
            </a:endParaRPr>
          </a:p>
          <a:p>
            <a:r>
              <a:rPr lang="ru-RU" sz="2800" dirty="0">
                <a:solidFill>
                  <a:srgbClr val="3182BD"/>
                </a:solidFill>
              </a:rPr>
              <a:t>&lt;p</a:t>
            </a:r>
            <a:r>
              <a:rPr lang="ru-RU" sz="2800" dirty="0"/>
              <a:t>&gt;</a:t>
            </a:r>
            <a:r>
              <a:rPr lang="ru-RU" sz="2800" dirty="0">
                <a:solidFill>
                  <a:srgbClr val="333333"/>
                </a:solidFill>
              </a:rPr>
              <a:t>Наведите курсор </a:t>
            </a:r>
            <a:r>
              <a:rPr lang="ru-RU" sz="2800" dirty="0">
                <a:solidFill>
                  <a:srgbClr val="3182BD"/>
                </a:solidFill>
              </a:rPr>
              <a:t>&lt;</a:t>
            </a:r>
            <a:r>
              <a:rPr lang="ru-RU" sz="2800" dirty="0"/>
              <a:t>a</a:t>
            </a:r>
            <a:r>
              <a:rPr lang="ru-RU" sz="2800" dirty="0">
                <a:solidFill>
                  <a:srgbClr val="333333"/>
                </a:solidFill>
              </a:rPr>
              <a:t> </a:t>
            </a:r>
            <a:r>
              <a:rPr lang="ru-RU" sz="2800" dirty="0" err="1">
                <a:solidFill>
                  <a:srgbClr val="E6550D"/>
                </a:solidFill>
              </a:rPr>
              <a:t>href</a:t>
            </a:r>
            <a:r>
              <a:rPr lang="ru-RU" sz="2800" dirty="0">
                <a:solidFill>
                  <a:srgbClr val="756BB1"/>
                </a:solidFill>
              </a:rPr>
              <a:t>=</a:t>
            </a:r>
            <a:r>
              <a:rPr lang="ru-RU" sz="2800" dirty="0">
                <a:solidFill>
                  <a:srgbClr val="31A354"/>
                </a:solidFill>
              </a:rPr>
              <a:t>"#"</a:t>
            </a:r>
            <a:r>
              <a:rPr lang="ru-RU" sz="2800" dirty="0">
                <a:solidFill>
                  <a:srgbClr val="3182BD"/>
                </a:solidFill>
              </a:rPr>
              <a:t>&gt;</a:t>
            </a:r>
            <a:r>
              <a:rPr lang="ru-RU" sz="2800" dirty="0">
                <a:solidFill>
                  <a:srgbClr val="333333"/>
                </a:solidFill>
              </a:rPr>
              <a:t>на эту ссылку</a:t>
            </a:r>
            <a:r>
              <a:rPr lang="ru-RU" sz="2800" dirty="0">
                <a:solidFill>
                  <a:srgbClr val="3182BD"/>
                </a:solidFill>
              </a:rPr>
              <a:t>&lt;</a:t>
            </a:r>
            <a:r>
              <a:rPr lang="ru-RU" sz="2800" dirty="0"/>
              <a:t>/a&gt;</a:t>
            </a:r>
            <a:r>
              <a:rPr lang="ru-RU" sz="2800" dirty="0">
                <a:solidFill>
                  <a:srgbClr val="333333"/>
                </a:solidFill>
              </a:rPr>
              <a:t> и увидите, как она становится красной.</a:t>
            </a:r>
            <a:r>
              <a:rPr lang="ru-RU" sz="2800" dirty="0">
                <a:solidFill>
                  <a:srgbClr val="3182BD"/>
                </a:solidFill>
              </a:rPr>
              <a:t>&lt;</a:t>
            </a:r>
            <a:r>
              <a:rPr lang="ru-RU" sz="2800" dirty="0"/>
              <a:t>/p</a:t>
            </a:r>
            <a:r>
              <a:rPr lang="ru-RU" sz="2800" dirty="0" smtClean="0"/>
              <a:t>&gt;</a:t>
            </a:r>
            <a:endParaRPr lang="en-US" sz="2800" dirty="0" smtClean="0"/>
          </a:p>
          <a:p>
            <a:r>
              <a:rPr lang="en-US" sz="2800" b="1" dirty="0" smtClean="0">
                <a:solidFill>
                  <a:srgbClr val="685C53"/>
                </a:solidFill>
                <a:latin typeface="Helvetica"/>
                <a:ea typeface="Times New Roman"/>
              </a:rPr>
              <a:t>CSS</a:t>
            </a:r>
            <a:endParaRPr lang="ru-RU" sz="2800" dirty="0">
              <a:latin typeface="Times New Roman"/>
              <a:ea typeface="Times New Roman"/>
            </a:endParaRPr>
          </a:p>
          <a:p>
            <a:r>
              <a:rPr lang="en-US" sz="2800" dirty="0">
                <a:solidFill>
                  <a:srgbClr val="3182BD"/>
                </a:solidFill>
              </a:rPr>
              <a:t>a</a:t>
            </a:r>
            <a:r>
              <a:rPr lang="en-US" sz="2800" dirty="0">
                <a:solidFill>
                  <a:srgbClr val="333333"/>
                </a:solidFill>
              </a:rPr>
              <a:t> { </a:t>
            </a:r>
            <a:r>
              <a:rPr lang="en-US" sz="2800" dirty="0">
                <a:solidFill>
                  <a:srgbClr val="E6550D"/>
                </a:solidFill>
              </a:rPr>
              <a:t>color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>
                <a:solidFill>
                  <a:srgbClr val="31A354"/>
                </a:solidFill>
              </a:rPr>
              <a:t>blue</a:t>
            </a:r>
            <a:r>
              <a:rPr lang="en-US" sz="2800" dirty="0">
                <a:solidFill>
                  <a:srgbClr val="333333"/>
                </a:solidFill>
              </a:rPr>
              <a:t>; </a:t>
            </a:r>
            <a:r>
              <a:rPr lang="en-US" sz="2800" dirty="0" smtClean="0">
                <a:solidFill>
                  <a:srgbClr val="333333"/>
                </a:solidFill>
              </a:rPr>
              <a:t>}</a:t>
            </a:r>
          </a:p>
          <a:p>
            <a:r>
              <a:rPr lang="en-US" sz="2800" dirty="0" smtClean="0">
                <a:solidFill>
                  <a:srgbClr val="3182BD"/>
                </a:solidFill>
              </a:rPr>
              <a:t>a</a:t>
            </a:r>
            <a:r>
              <a:rPr lang="en-US" sz="2800" dirty="0" smtClean="0">
                <a:solidFill>
                  <a:srgbClr val="333333"/>
                </a:solidFill>
              </a:rPr>
              <a:t>:hover </a:t>
            </a:r>
            <a:r>
              <a:rPr lang="en-US" sz="2800" dirty="0">
                <a:solidFill>
                  <a:srgbClr val="333333"/>
                </a:solidFill>
              </a:rPr>
              <a:t>{ </a:t>
            </a:r>
            <a:r>
              <a:rPr lang="en-US" sz="2800" dirty="0">
                <a:solidFill>
                  <a:srgbClr val="E6550D"/>
                </a:solidFill>
              </a:rPr>
              <a:t>color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>
                <a:solidFill>
                  <a:srgbClr val="31A354"/>
                </a:solidFill>
              </a:rPr>
              <a:t>red</a:t>
            </a:r>
            <a:r>
              <a:rPr lang="en-US" sz="2800" dirty="0">
                <a:solidFill>
                  <a:srgbClr val="333333"/>
                </a:solidFill>
              </a:rPr>
              <a:t>; }</a:t>
            </a:r>
            <a:endParaRPr lang="ru-RU" sz="2800" dirty="0"/>
          </a:p>
          <a:p>
            <a:endParaRPr lang="ru-RU" sz="2800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4389" t="71033" r="16221" b="12393"/>
          <a:stretch/>
        </p:blipFill>
        <p:spPr bwMode="auto">
          <a:xfrm>
            <a:off x="215265" y="4649787"/>
            <a:ext cx="5747386" cy="11223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4007" t="69342" r="15457" b="10702"/>
          <a:stretch/>
        </p:blipFill>
        <p:spPr bwMode="auto">
          <a:xfrm>
            <a:off x="5962651" y="4679314"/>
            <a:ext cx="6006147" cy="10928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0522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7F8C8D"/>
                </a:solidFill>
                <a:latin typeface="Helvetica"/>
              </a:rPr>
              <a:t>:</a:t>
            </a:r>
            <a:r>
              <a:rPr lang="ru-RU" b="1" dirty="0" err="1">
                <a:solidFill>
                  <a:srgbClr val="7F8C8D"/>
                </a:solidFill>
                <a:latin typeface="Helvetica"/>
              </a:rPr>
              <a:t>visited</a:t>
            </a:r>
            <a:r>
              <a:rPr lang="ru-RU" b="1" dirty="0">
                <a:solidFill>
                  <a:srgbClr val="404040"/>
                </a:solidFill>
                <a:latin typeface="Times New Roman"/>
              </a:rPr>
              <a:t/>
            </a:r>
            <a:br>
              <a:rPr lang="ru-RU" b="1" dirty="0">
                <a:solidFill>
                  <a:srgbClr val="404040"/>
                </a:solidFill>
                <a:latin typeface="Times New Roman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6538" y="1677352"/>
            <a:ext cx="10058400" cy="4023360"/>
          </a:xfrm>
        </p:spPr>
        <p:txBody>
          <a:bodyPr>
            <a:noAutofit/>
          </a:bodyPr>
          <a:lstStyle/>
          <a:p>
            <a:r>
              <a:rPr lang="ru-RU" sz="2800" b="1" dirty="0"/>
              <a:t>HTML</a:t>
            </a:r>
            <a:endParaRPr lang="ru-RU" sz="2800" dirty="0"/>
          </a:p>
          <a:p>
            <a:r>
              <a:rPr lang="ru-RU" sz="2800" dirty="0" smtClean="0">
                <a:solidFill>
                  <a:srgbClr val="3182BD"/>
                </a:solidFill>
              </a:rPr>
              <a:t>&lt;</a:t>
            </a:r>
            <a:r>
              <a:rPr lang="ru-RU" sz="2800" dirty="0"/>
              <a:t>a</a:t>
            </a:r>
            <a:r>
              <a:rPr lang="ru-RU" sz="2800" dirty="0">
                <a:solidFill>
                  <a:srgbClr val="333333"/>
                </a:solidFill>
              </a:rPr>
              <a:t> </a:t>
            </a:r>
            <a:r>
              <a:rPr lang="ru-RU" sz="2800" dirty="0" err="1">
                <a:solidFill>
                  <a:srgbClr val="E6550D"/>
                </a:solidFill>
              </a:rPr>
              <a:t>href</a:t>
            </a:r>
            <a:r>
              <a:rPr lang="ru-RU" sz="2800" dirty="0">
                <a:solidFill>
                  <a:srgbClr val="756BB1"/>
                </a:solidFill>
              </a:rPr>
              <a:t>=</a:t>
            </a:r>
            <a:r>
              <a:rPr lang="ru-RU" sz="2800" dirty="0">
                <a:solidFill>
                  <a:srgbClr val="31A354"/>
                </a:solidFill>
              </a:rPr>
              <a:t>"https://www.google.com"</a:t>
            </a:r>
            <a:r>
              <a:rPr lang="ru-RU" sz="2800" dirty="0">
                <a:solidFill>
                  <a:srgbClr val="3182BD"/>
                </a:solidFill>
              </a:rPr>
              <a:t>&gt;</a:t>
            </a:r>
            <a:r>
              <a:rPr lang="ru-RU" sz="2800" dirty="0">
                <a:solidFill>
                  <a:srgbClr val="333333"/>
                </a:solidFill>
              </a:rPr>
              <a:t>Google</a:t>
            </a:r>
            <a:r>
              <a:rPr lang="ru-RU" sz="2800" dirty="0">
                <a:solidFill>
                  <a:srgbClr val="3182BD"/>
                </a:solidFill>
              </a:rPr>
              <a:t>&lt;</a:t>
            </a:r>
            <a:r>
              <a:rPr lang="ru-RU" sz="2800" dirty="0"/>
              <a:t>/a&gt;</a:t>
            </a:r>
            <a:r>
              <a:rPr lang="en-US" sz="2800" dirty="0">
                <a:solidFill>
                  <a:srgbClr val="3182BD"/>
                </a:solidFill>
              </a:rPr>
              <a:t>&lt;a</a:t>
            </a: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err="1">
                <a:solidFill>
                  <a:srgbClr val="E6550D"/>
                </a:solidFill>
              </a:rPr>
              <a:t>href</a:t>
            </a:r>
            <a:r>
              <a:rPr lang="en-US" sz="2800" dirty="0">
                <a:solidFill>
                  <a:srgbClr val="756BB1"/>
                </a:solidFill>
              </a:rPr>
              <a:t>=</a:t>
            </a:r>
            <a:r>
              <a:rPr lang="en-US" sz="2800" dirty="0">
                <a:solidFill>
                  <a:srgbClr val="31A354"/>
                </a:solidFill>
              </a:rPr>
              <a:t>"https://twitter.com"</a:t>
            </a:r>
            <a:r>
              <a:rPr lang="en-US" sz="2800" dirty="0">
                <a:solidFill>
                  <a:srgbClr val="3182BD"/>
                </a:solidFill>
              </a:rPr>
              <a:t>&gt;</a:t>
            </a:r>
            <a:r>
              <a:rPr lang="en-US" sz="2800" dirty="0">
                <a:solidFill>
                  <a:srgbClr val="333333"/>
                </a:solidFill>
              </a:rPr>
              <a:t>Twitter</a:t>
            </a:r>
            <a:r>
              <a:rPr lang="en-US" sz="2800" dirty="0">
                <a:solidFill>
                  <a:srgbClr val="3182BD"/>
                </a:solidFill>
              </a:rPr>
              <a:t>&lt;</a:t>
            </a:r>
            <a:r>
              <a:rPr lang="ru-RU" sz="2800" dirty="0"/>
              <a:t>/a&gt;</a:t>
            </a:r>
            <a:r>
              <a:rPr lang="en-US" sz="2800" dirty="0">
                <a:solidFill>
                  <a:srgbClr val="3182BD"/>
                </a:solidFill>
              </a:rPr>
              <a:t>&lt;a</a:t>
            </a: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err="1">
                <a:solidFill>
                  <a:srgbClr val="E6550D"/>
                </a:solidFill>
              </a:rPr>
              <a:t>href</a:t>
            </a:r>
            <a:r>
              <a:rPr lang="en-US" sz="2800" dirty="0">
                <a:solidFill>
                  <a:srgbClr val="756BB1"/>
                </a:solidFill>
              </a:rPr>
              <a:t>=</a:t>
            </a:r>
            <a:r>
              <a:rPr lang="en-US" sz="2800" dirty="0">
                <a:solidFill>
                  <a:srgbClr val="31A354"/>
                </a:solidFill>
              </a:rPr>
              <a:t>"https://www.facebook.com"</a:t>
            </a:r>
            <a:r>
              <a:rPr lang="en-US" sz="2800" dirty="0">
                <a:solidFill>
                  <a:srgbClr val="3182BD"/>
                </a:solidFill>
              </a:rPr>
              <a:t>&gt;</a:t>
            </a:r>
            <a:r>
              <a:rPr lang="en-US" sz="2800" dirty="0">
                <a:solidFill>
                  <a:srgbClr val="333333"/>
                </a:solidFill>
              </a:rPr>
              <a:t>Facebook</a:t>
            </a:r>
            <a:r>
              <a:rPr lang="en-US" sz="2800" dirty="0">
                <a:solidFill>
                  <a:srgbClr val="3182BD"/>
                </a:solidFill>
              </a:rPr>
              <a:t>&lt;</a:t>
            </a:r>
            <a:r>
              <a:rPr lang="ru-RU" sz="2800" dirty="0"/>
              <a:t>/a&gt;</a:t>
            </a:r>
            <a:r>
              <a:rPr lang="en-US" sz="2800" dirty="0">
                <a:solidFill>
                  <a:srgbClr val="3182BD"/>
                </a:solidFill>
              </a:rPr>
              <a:t>&lt;a</a:t>
            </a: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err="1">
                <a:solidFill>
                  <a:srgbClr val="E6550D"/>
                </a:solidFill>
              </a:rPr>
              <a:t>href</a:t>
            </a:r>
            <a:r>
              <a:rPr lang="en-US" sz="2800" dirty="0">
                <a:solidFill>
                  <a:srgbClr val="756BB1"/>
                </a:solidFill>
              </a:rPr>
              <a:t>=</a:t>
            </a:r>
            <a:r>
              <a:rPr lang="en-US" sz="2800" dirty="0">
                <a:solidFill>
                  <a:srgbClr val="31A354"/>
                </a:solidFill>
              </a:rPr>
              <a:t>"https://www.mozilla.org"</a:t>
            </a:r>
            <a:r>
              <a:rPr lang="en-US" sz="2800" dirty="0">
                <a:solidFill>
                  <a:srgbClr val="3182BD"/>
                </a:solidFill>
              </a:rPr>
              <a:t>&gt;</a:t>
            </a:r>
            <a:r>
              <a:rPr lang="en-US" sz="2800" dirty="0">
                <a:solidFill>
                  <a:srgbClr val="333333"/>
                </a:solidFill>
              </a:rPr>
              <a:t>Mozilla</a:t>
            </a:r>
            <a:r>
              <a:rPr lang="en-US" sz="2800" dirty="0">
                <a:solidFill>
                  <a:srgbClr val="3182BD"/>
                </a:solidFill>
              </a:rPr>
              <a:t>&lt;</a:t>
            </a:r>
            <a:r>
              <a:rPr lang="ru-RU" sz="2800" dirty="0"/>
              <a:t>/a&gt;</a:t>
            </a:r>
            <a:r>
              <a:rPr lang="en-US" sz="2800" dirty="0">
                <a:solidFill>
                  <a:srgbClr val="3182BD"/>
                </a:solidFill>
              </a:rPr>
              <a:t>&lt;a</a:t>
            </a: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err="1">
                <a:solidFill>
                  <a:srgbClr val="E6550D"/>
                </a:solidFill>
              </a:rPr>
              <a:t>href</a:t>
            </a:r>
            <a:r>
              <a:rPr lang="en-US" sz="2800" dirty="0">
                <a:solidFill>
                  <a:srgbClr val="756BB1"/>
                </a:solidFill>
              </a:rPr>
              <a:t>=</a:t>
            </a:r>
            <a:r>
              <a:rPr lang="en-US" sz="2800" dirty="0">
                <a:solidFill>
                  <a:srgbClr val="31A354"/>
                </a:solidFill>
              </a:rPr>
              <a:t>"http://marksheet.io/visited.html"</a:t>
            </a:r>
            <a:r>
              <a:rPr lang="en-US" sz="2800" dirty="0">
                <a:solidFill>
                  <a:srgbClr val="3182BD"/>
                </a:solidFill>
              </a:rPr>
              <a:t>&gt;</a:t>
            </a:r>
            <a:r>
              <a:rPr lang="en-US" sz="2800" dirty="0" err="1">
                <a:solidFill>
                  <a:srgbClr val="333333"/>
                </a:solidFill>
              </a:rPr>
              <a:t>MarkSheet</a:t>
            </a:r>
            <a:r>
              <a:rPr lang="en-US" sz="2800" dirty="0">
                <a:solidFill>
                  <a:srgbClr val="3182BD"/>
                </a:solidFill>
              </a:rPr>
              <a:t>&lt;</a:t>
            </a:r>
            <a:r>
              <a:rPr lang="ru-RU" sz="2800" dirty="0"/>
              <a:t>/a&gt;</a:t>
            </a:r>
          </a:p>
          <a:p>
            <a:r>
              <a:rPr lang="en-US" sz="2800" b="1" dirty="0">
                <a:solidFill>
                  <a:srgbClr val="685C53"/>
                </a:solidFill>
                <a:latin typeface="Helvetica"/>
                <a:ea typeface="Times New Roman"/>
              </a:rPr>
              <a:t>CSS</a:t>
            </a:r>
            <a:endParaRPr lang="ru-RU" sz="2800" dirty="0">
              <a:latin typeface="Times New Roman"/>
              <a:ea typeface="Times New Roman"/>
            </a:endParaRPr>
          </a:p>
          <a:p>
            <a:r>
              <a:rPr lang="en-US" sz="2800" dirty="0">
                <a:solidFill>
                  <a:srgbClr val="3182BD"/>
                </a:solidFill>
              </a:rPr>
              <a:t>a</a:t>
            </a:r>
            <a:r>
              <a:rPr lang="en-US" sz="2800" dirty="0">
                <a:solidFill>
                  <a:srgbClr val="333333"/>
                </a:solidFill>
              </a:rPr>
              <a:t> { </a:t>
            </a:r>
            <a:r>
              <a:rPr lang="en-US" sz="2800" dirty="0">
                <a:solidFill>
                  <a:srgbClr val="E6550D"/>
                </a:solidFill>
              </a:rPr>
              <a:t>color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 err="1">
                <a:solidFill>
                  <a:srgbClr val="31A354"/>
                </a:solidFill>
              </a:rPr>
              <a:t>dodgerblue</a:t>
            </a:r>
            <a:r>
              <a:rPr lang="en-US" sz="2800" dirty="0">
                <a:solidFill>
                  <a:srgbClr val="333333"/>
                </a:solidFill>
              </a:rPr>
              <a:t>; </a:t>
            </a:r>
            <a:r>
              <a:rPr lang="en-US" sz="2800" dirty="0" smtClean="0">
                <a:solidFill>
                  <a:srgbClr val="333333"/>
                </a:solidFill>
              </a:rPr>
              <a:t>}</a:t>
            </a:r>
          </a:p>
          <a:p>
            <a:r>
              <a:rPr lang="en-US" sz="2800" dirty="0" smtClean="0">
                <a:solidFill>
                  <a:srgbClr val="3182BD"/>
                </a:solidFill>
              </a:rPr>
              <a:t>a</a:t>
            </a:r>
            <a:r>
              <a:rPr lang="en-US" sz="2800" dirty="0" smtClean="0">
                <a:solidFill>
                  <a:srgbClr val="333333"/>
                </a:solidFill>
              </a:rPr>
              <a:t>:visited </a:t>
            </a:r>
            <a:r>
              <a:rPr lang="en-US" sz="2800" dirty="0">
                <a:solidFill>
                  <a:srgbClr val="333333"/>
                </a:solidFill>
              </a:rPr>
              <a:t>{ </a:t>
            </a:r>
            <a:r>
              <a:rPr lang="en-US" sz="2800" dirty="0">
                <a:solidFill>
                  <a:srgbClr val="E6550D"/>
                </a:solidFill>
              </a:rPr>
              <a:t>color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 err="1">
                <a:solidFill>
                  <a:srgbClr val="31A354"/>
                </a:solidFill>
              </a:rPr>
              <a:t>rebeccapurple</a:t>
            </a:r>
            <a:r>
              <a:rPr lang="en-US" sz="2800" dirty="0">
                <a:solidFill>
                  <a:srgbClr val="333333"/>
                </a:solidFill>
              </a:rPr>
              <a:t>; }</a:t>
            </a:r>
            <a:endParaRPr lang="ru-RU" sz="2800" dirty="0"/>
          </a:p>
          <a:p>
            <a:endParaRPr lang="ru-RU" sz="2800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4008" t="47184" r="38741" b="39489"/>
          <a:stretch/>
        </p:blipFill>
        <p:spPr bwMode="auto">
          <a:xfrm>
            <a:off x="5162550" y="5053012"/>
            <a:ext cx="7029450" cy="10429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7717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7F8C8D"/>
                </a:solidFill>
                <a:latin typeface="Helvetica"/>
              </a:rPr>
              <a:t>:</a:t>
            </a:r>
            <a:r>
              <a:rPr lang="ru-RU" b="1" dirty="0" err="1">
                <a:solidFill>
                  <a:srgbClr val="7F8C8D"/>
                </a:solidFill>
                <a:latin typeface="Helvetica"/>
              </a:rPr>
              <a:t>focus</a:t>
            </a:r>
            <a:r>
              <a:rPr lang="ru-RU" b="1" dirty="0">
                <a:solidFill>
                  <a:srgbClr val="404040"/>
                </a:solidFill>
                <a:latin typeface="Times New Roman"/>
              </a:rPr>
              <a:t/>
            </a:r>
            <a:br>
              <a:rPr lang="ru-RU" b="1" dirty="0">
                <a:solidFill>
                  <a:srgbClr val="404040"/>
                </a:solidFill>
                <a:latin typeface="Times New Roman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50" y="1845734"/>
            <a:ext cx="11849100" cy="4023360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333333"/>
                </a:solidFill>
              </a:rPr>
              <a:t>.</a:t>
            </a:r>
            <a:r>
              <a:rPr lang="ru-RU" sz="2800" dirty="0" err="1">
                <a:solidFill>
                  <a:srgbClr val="333333"/>
                </a:solidFill>
              </a:rPr>
              <a:t>form-input</a:t>
            </a:r>
            <a:r>
              <a:rPr lang="ru-RU" sz="2800" dirty="0">
                <a:solidFill>
                  <a:srgbClr val="333333"/>
                </a:solidFill>
              </a:rPr>
              <a:t> { </a:t>
            </a:r>
            <a:r>
              <a:rPr lang="ru-RU" sz="2800" dirty="0" err="1">
                <a:solidFill>
                  <a:srgbClr val="E6550D"/>
                </a:solidFill>
              </a:rPr>
              <a:t>border</a:t>
            </a:r>
            <a:r>
              <a:rPr lang="ru-RU" sz="2800" dirty="0">
                <a:solidFill>
                  <a:srgbClr val="333333"/>
                </a:solidFill>
              </a:rPr>
              <a:t>: </a:t>
            </a:r>
            <a:r>
              <a:rPr lang="ru-RU" sz="2800" dirty="0">
                <a:solidFill>
                  <a:srgbClr val="31A354"/>
                </a:solidFill>
              </a:rPr>
              <a:t>2px</a:t>
            </a:r>
            <a:r>
              <a:rPr lang="ru-RU" sz="2800" dirty="0">
                <a:solidFill>
                  <a:srgbClr val="333333"/>
                </a:solidFill>
              </a:rPr>
              <a:t> </a:t>
            </a:r>
            <a:r>
              <a:rPr lang="ru-RU" sz="2800" dirty="0" err="1">
                <a:solidFill>
                  <a:srgbClr val="333333"/>
                </a:solidFill>
              </a:rPr>
              <a:t>solid</a:t>
            </a:r>
            <a:r>
              <a:rPr lang="ru-RU" sz="2800" dirty="0">
                <a:solidFill>
                  <a:srgbClr val="333333"/>
                </a:solidFill>
              </a:rPr>
              <a:t> </a:t>
            </a:r>
            <a:r>
              <a:rPr lang="ru-RU" sz="2800" dirty="0" err="1">
                <a:solidFill>
                  <a:srgbClr val="333333"/>
                </a:solidFill>
              </a:rPr>
              <a:t>grey</a:t>
            </a:r>
            <a:r>
              <a:rPr lang="ru-RU" sz="2800" dirty="0">
                <a:solidFill>
                  <a:srgbClr val="333333"/>
                </a:solidFill>
              </a:rPr>
              <a:t>; </a:t>
            </a:r>
            <a:r>
              <a:rPr lang="ru-RU" sz="2800" dirty="0" err="1">
                <a:solidFill>
                  <a:srgbClr val="E6550D"/>
                </a:solidFill>
              </a:rPr>
              <a:t>padding</a:t>
            </a:r>
            <a:r>
              <a:rPr lang="ru-RU" sz="2800" dirty="0">
                <a:solidFill>
                  <a:srgbClr val="333333"/>
                </a:solidFill>
              </a:rPr>
              <a:t>: </a:t>
            </a:r>
            <a:r>
              <a:rPr lang="ru-RU" sz="2800" dirty="0">
                <a:solidFill>
                  <a:srgbClr val="31A354"/>
                </a:solidFill>
              </a:rPr>
              <a:t>5px</a:t>
            </a:r>
            <a:r>
              <a:rPr lang="ru-RU" sz="2800" dirty="0">
                <a:solidFill>
                  <a:srgbClr val="333333"/>
                </a:solidFill>
              </a:rPr>
              <a:t>; </a:t>
            </a:r>
            <a:r>
              <a:rPr lang="ru-RU" sz="2800" dirty="0" smtClean="0">
                <a:solidFill>
                  <a:srgbClr val="333333"/>
                </a:solidFill>
              </a:rPr>
              <a:t>}</a:t>
            </a:r>
            <a:endParaRPr lang="en-US" sz="2800" dirty="0" smtClean="0">
              <a:solidFill>
                <a:srgbClr val="333333"/>
              </a:solidFill>
            </a:endParaRPr>
          </a:p>
          <a:p>
            <a:r>
              <a:rPr lang="en-US" sz="2800" dirty="0" smtClean="0">
                <a:solidFill>
                  <a:srgbClr val="333333"/>
                </a:solidFill>
              </a:rPr>
              <a:t>.</a:t>
            </a:r>
            <a:r>
              <a:rPr lang="en-US" sz="2800" dirty="0" err="1">
                <a:solidFill>
                  <a:srgbClr val="333333"/>
                </a:solidFill>
              </a:rPr>
              <a:t>form-input:focus</a:t>
            </a:r>
            <a:r>
              <a:rPr lang="en-US" sz="2800" dirty="0">
                <a:solidFill>
                  <a:srgbClr val="333333"/>
                </a:solidFill>
              </a:rPr>
              <a:t> { </a:t>
            </a:r>
            <a:r>
              <a:rPr lang="en-US" sz="2800" dirty="0">
                <a:solidFill>
                  <a:srgbClr val="E6550D"/>
                </a:solidFill>
              </a:rPr>
              <a:t>background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 err="1">
                <a:solidFill>
                  <a:srgbClr val="31A354"/>
                </a:solidFill>
              </a:rPr>
              <a:t>lightyellow</a:t>
            </a:r>
            <a:r>
              <a:rPr lang="en-US" sz="2800" dirty="0">
                <a:solidFill>
                  <a:srgbClr val="333333"/>
                </a:solidFill>
              </a:rPr>
              <a:t>; </a:t>
            </a:r>
            <a:r>
              <a:rPr lang="en-US" sz="2800" dirty="0">
                <a:solidFill>
                  <a:srgbClr val="E6550D"/>
                </a:solidFill>
              </a:rPr>
              <a:t>border-color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>
                <a:solidFill>
                  <a:srgbClr val="31A354"/>
                </a:solidFill>
              </a:rPr>
              <a:t>blue</a:t>
            </a:r>
            <a:r>
              <a:rPr lang="en-US" sz="2800" dirty="0">
                <a:solidFill>
                  <a:srgbClr val="333333"/>
                </a:solidFill>
              </a:rPr>
              <a:t>; </a:t>
            </a:r>
            <a:r>
              <a:rPr lang="en-US" sz="2800" dirty="0">
                <a:solidFill>
                  <a:srgbClr val="E6550D"/>
                </a:solidFill>
              </a:rPr>
              <a:t>outline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>
                <a:solidFill>
                  <a:srgbClr val="31A354"/>
                </a:solidFill>
              </a:rPr>
              <a:t>none</a:t>
            </a:r>
            <a:r>
              <a:rPr lang="en-US" sz="2800" dirty="0">
                <a:solidFill>
                  <a:srgbClr val="333333"/>
                </a:solidFill>
              </a:rPr>
              <a:t>; }</a:t>
            </a:r>
            <a:endParaRPr lang="ru-RU" sz="2800" dirty="0"/>
          </a:p>
          <a:p>
            <a:endParaRPr lang="en-US" sz="2800" dirty="0" smtClean="0"/>
          </a:p>
          <a:p>
            <a:r>
              <a:rPr lang="en-US" sz="2800" dirty="0"/>
              <a:t>&lt;</a:t>
            </a:r>
            <a:r>
              <a:rPr lang="en-US" sz="2800" dirty="0">
                <a:solidFill>
                  <a:srgbClr val="FA3D58"/>
                </a:solidFill>
              </a:rPr>
              <a:t>input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E77600"/>
                </a:solidFill>
              </a:rPr>
              <a:t>class</a:t>
            </a:r>
            <a:r>
              <a:rPr lang="en-US" sz="2800" dirty="0"/>
              <a:t>=</a:t>
            </a:r>
            <a:r>
              <a:rPr lang="en-US" sz="2800" dirty="0">
                <a:solidFill>
                  <a:srgbClr val="2AAB51"/>
                </a:solidFill>
              </a:rPr>
              <a:t>"form-input"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E77600"/>
                </a:solidFill>
              </a:rPr>
              <a:t>placeholder</a:t>
            </a:r>
            <a:r>
              <a:rPr lang="en-US" sz="2800" dirty="0"/>
              <a:t>=</a:t>
            </a:r>
            <a:r>
              <a:rPr lang="en-US" sz="2800" dirty="0">
                <a:solidFill>
                  <a:srgbClr val="2AAB51"/>
                </a:solidFill>
              </a:rPr>
              <a:t>"</a:t>
            </a:r>
            <a:r>
              <a:rPr lang="ru-RU" sz="2800" dirty="0">
                <a:solidFill>
                  <a:srgbClr val="2AAB51"/>
                </a:solidFill>
              </a:rPr>
              <a:t>Введите имя"</a:t>
            </a:r>
            <a:r>
              <a:rPr lang="ru-RU" sz="2800" dirty="0"/>
              <a:t>&gt; &lt;/</a:t>
            </a:r>
            <a:r>
              <a:rPr lang="en-US" sz="2800" dirty="0">
                <a:solidFill>
                  <a:srgbClr val="FA3D58"/>
                </a:solidFill>
              </a:rPr>
              <a:t>p</a:t>
            </a:r>
            <a:r>
              <a:rPr lang="en-US" sz="2800" dirty="0"/>
              <a:t>&gt;</a:t>
            </a:r>
            <a:endParaRPr lang="ru-RU" sz="2800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3787" t="50998" r="56314" b="27555"/>
          <a:stretch/>
        </p:blipFill>
        <p:spPr bwMode="auto">
          <a:xfrm>
            <a:off x="4978400" y="4307840"/>
            <a:ext cx="4832350" cy="19215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76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Псевдоклассы</a:t>
            </a:r>
            <a:r>
              <a:rPr lang="ru-RU" dirty="0" smtClean="0"/>
              <a:t> – структура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097280" y="1737360"/>
          <a:ext cx="10058400" cy="455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8872"/>
                <a:gridCol w="6275294"/>
                <a:gridCol w="774234"/>
              </a:tblGrid>
              <a:tr h="428560">
                <a:tc>
                  <a:txBody>
                    <a:bodyPr/>
                    <a:lstStyle/>
                    <a:p>
                      <a:r>
                        <a:rPr lang="ru-RU" sz="2000" dirty="0" err="1" smtClean="0"/>
                        <a:t>Псевдокласс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Что</a:t>
                      </a:r>
                      <a:r>
                        <a:rPr lang="ru-RU" sz="2000" baseline="0" dirty="0" smtClean="0"/>
                        <a:t> выбирает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CSS</a:t>
                      </a:r>
                      <a:endParaRPr lang="en-US" sz="2000" dirty="0"/>
                    </a:p>
                  </a:txBody>
                  <a:tcPr/>
                </a:tc>
              </a:tr>
              <a:tr h="42856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:first-child</a:t>
                      </a:r>
                      <a:endParaRPr lang="en-US" sz="2000" b="0" i="0" u="none" strike="noStrike" kern="1200" baseline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Первый дочерний элемент в контейнере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2000" dirty="0"/>
                    </a:p>
                  </a:txBody>
                  <a:tcPr/>
                </a:tc>
              </a:tr>
              <a:tr h="42856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:root</a:t>
                      </a:r>
                      <a:endParaRPr lang="en-US" sz="2000" b="0" i="0" u="none" strike="noStrike" kern="1200" baseline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Корневой элемент документа (т.е. </a:t>
                      </a:r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html</a:t>
                      </a:r>
                      <a:r>
                        <a:rPr lang="ru-RU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2000" dirty="0"/>
                    </a:p>
                  </a:txBody>
                  <a:tcPr/>
                </a:tc>
              </a:tr>
              <a:tr h="42856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:last-child</a:t>
                      </a:r>
                      <a:endParaRPr lang="en-US" sz="2000" b="0" i="0" u="none" strike="noStrike" kern="1200" baseline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Последний дочерний элемент в контейнере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</a:tr>
              <a:tr h="42856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:only-child</a:t>
                      </a:r>
                      <a:endParaRPr lang="en-US" sz="2000" b="0" i="0" u="none" strike="noStrike" kern="1200" baseline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Единственный дочерний элемент в контейнере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</a:tr>
              <a:tr h="42856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:only-of-type</a:t>
                      </a:r>
                      <a:endParaRPr lang="en-US" sz="2000" b="0" i="0" u="none" strike="noStrike" kern="1200" baseline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Единственный дочерний элемент своего типа в контейнере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</a:tr>
              <a:tr h="42856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:nth-child(n)</a:t>
                      </a:r>
                      <a:endParaRPr lang="en-US" sz="2000" b="0" i="0" u="none" strike="noStrike" kern="1200" baseline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N-</a:t>
                      </a:r>
                      <a:r>
                        <a:rPr lang="ru-RU" sz="20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ый</a:t>
                      </a:r>
                      <a:r>
                        <a:rPr lang="ru-RU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дочерний элемент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</a:tr>
              <a:tr h="42856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:nth-last-child(n)</a:t>
                      </a:r>
                      <a:endParaRPr lang="en-US" sz="2000" b="0" i="0" u="none" strike="noStrike" kern="1200" baseline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N-</a:t>
                      </a:r>
                      <a:r>
                        <a:rPr lang="ru-RU" sz="20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ый</a:t>
                      </a:r>
                      <a:r>
                        <a:rPr lang="ru-RU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дочерний элемент (с конца)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</a:tr>
              <a:tr h="42856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:nth-of-type(n)</a:t>
                      </a:r>
                      <a:endParaRPr lang="en-US" sz="2000" b="0" i="0" u="none" strike="noStrike" kern="1200" baseline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N-</a:t>
                      </a:r>
                      <a:r>
                        <a:rPr lang="ru-RU" sz="20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ый</a:t>
                      </a:r>
                      <a:r>
                        <a:rPr lang="ru-RU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дочерний элемент своего типа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</a:tr>
              <a:tr h="42856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:nth-last-of-type(n)</a:t>
                      </a:r>
                      <a:endParaRPr lang="en-US" sz="2000" b="0" i="0" u="none" strike="noStrike" kern="1200" baseline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N-</a:t>
                      </a:r>
                      <a:r>
                        <a:rPr lang="ru-RU" sz="20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ый</a:t>
                      </a:r>
                      <a:r>
                        <a:rPr lang="ru-RU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дочерний элемент своего типа (с конца)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34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84175" indent="-182880">
              <a:spcAft>
                <a:spcPts val="0"/>
              </a:spcAft>
            </a:pPr>
            <a:r>
              <a:rPr lang="ru-RU" b="1" dirty="0">
                <a:solidFill>
                  <a:srgbClr val="7F8C8D"/>
                </a:solidFill>
                <a:latin typeface="Helvetica"/>
              </a:rPr>
              <a:t>:</a:t>
            </a:r>
            <a:r>
              <a:rPr lang="ru-RU" b="1" dirty="0" err="1">
                <a:solidFill>
                  <a:srgbClr val="7F8C8D"/>
                </a:solidFill>
                <a:latin typeface="Helvetica"/>
              </a:rPr>
              <a:t>first-child</a:t>
            </a:r>
            <a:r>
              <a:rPr lang="ru-RU" b="1" dirty="0">
                <a:solidFill>
                  <a:srgbClr val="7F8C8D"/>
                </a:solidFill>
                <a:latin typeface="Helvetica"/>
              </a:rPr>
              <a:t> и :</a:t>
            </a:r>
            <a:r>
              <a:rPr lang="ru-RU" b="1" dirty="0" err="1">
                <a:solidFill>
                  <a:srgbClr val="7F8C8D"/>
                </a:solidFill>
                <a:latin typeface="Helvetica"/>
              </a:rPr>
              <a:t>last-child</a:t>
            </a:r>
            <a:r>
              <a:rPr lang="ru-RU" b="1" dirty="0">
                <a:solidFill>
                  <a:srgbClr val="404040"/>
                </a:solidFill>
                <a:latin typeface="Times New Roman"/>
              </a:rPr>
              <a:t/>
            </a:r>
            <a:br>
              <a:rPr lang="ru-RU" b="1" dirty="0">
                <a:solidFill>
                  <a:srgbClr val="404040"/>
                </a:solidFill>
                <a:latin typeface="Times New Roman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" y="1159934"/>
            <a:ext cx="6179820" cy="5374216"/>
          </a:xfrm>
        </p:spPr>
        <p:txBody>
          <a:bodyPr>
            <a:normAutofit lnSpcReduction="10000"/>
          </a:bodyPr>
          <a:lstStyle/>
          <a:p>
            <a:r>
              <a:rPr lang="en-US" sz="2800" b="1" dirty="0">
                <a:solidFill>
                  <a:srgbClr val="685C53"/>
                </a:solidFill>
                <a:latin typeface="Helvetica"/>
                <a:ea typeface="Times New Roman"/>
              </a:rPr>
              <a:t>HTML</a:t>
            </a:r>
            <a:endParaRPr lang="ru-RU" sz="2800" dirty="0">
              <a:latin typeface="Times New Roman"/>
              <a:ea typeface="Times New Roman"/>
            </a:endParaRPr>
          </a:p>
          <a:p>
            <a:r>
              <a:rPr lang="en-US" sz="2800" dirty="0">
                <a:solidFill>
                  <a:srgbClr val="3182BD"/>
                </a:solidFill>
              </a:rPr>
              <a:t>&lt;</a:t>
            </a:r>
            <a:r>
              <a:rPr lang="en-US" sz="2800" dirty="0" err="1">
                <a:solidFill>
                  <a:srgbClr val="3182BD"/>
                </a:solidFill>
              </a:rPr>
              <a:t>ul</a:t>
            </a:r>
            <a:r>
              <a:rPr lang="ru-RU" sz="2800" dirty="0"/>
              <a:t>&gt;</a:t>
            </a:r>
            <a:r>
              <a:rPr lang="en-US" sz="2800" dirty="0">
                <a:solidFill>
                  <a:srgbClr val="333333"/>
                </a:solidFill>
              </a:rPr>
              <a:t>  </a:t>
            </a:r>
            <a:endParaRPr lang="en-US" sz="2800" dirty="0" smtClean="0">
              <a:solidFill>
                <a:srgbClr val="333333"/>
              </a:solidFill>
            </a:endParaRPr>
          </a:p>
          <a:p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      </a:t>
            </a:r>
            <a:r>
              <a:rPr lang="en-US" sz="2800" dirty="0" smtClean="0">
                <a:solidFill>
                  <a:srgbClr val="3182BD"/>
                </a:solidFill>
              </a:rPr>
              <a:t>&lt;</a:t>
            </a:r>
            <a:r>
              <a:rPr lang="ru-RU" sz="2800" dirty="0" err="1"/>
              <a:t>li</a:t>
            </a:r>
            <a:r>
              <a:rPr lang="ru-RU" sz="2800" dirty="0"/>
              <a:t>&gt;</a:t>
            </a:r>
            <a:r>
              <a:rPr lang="ru-RU" sz="2800" dirty="0">
                <a:solidFill>
                  <a:srgbClr val="333333"/>
                </a:solidFill>
              </a:rPr>
              <a:t>Один</a:t>
            </a:r>
            <a:r>
              <a:rPr lang="en-US" sz="2800" dirty="0">
                <a:solidFill>
                  <a:srgbClr val="3182BD"/>
                </a:solidFill>
              </a:rPr>
              <a:t>&lt;</a:t>
            </a:r>
            <a:r>
              <a:rPr lang="ru-RU" sz="2800" dirty="0"/>
              <a:t>/</a:t>
            </a:r>
            <a:r>
              <a:rPr lang="ru-RU" sz="2800" dirty="0" err="1"/>
              <a:t>li</a:t>
            </a:r>
            <a:r>
              <a:rPr lang="ru-RU" sz="2800" dirty="0"/>
              <a:t>&gt;</a:t>
            </a:r>
            <a:r>
              <a:rPr lang="en-US" sz="2800" dirty="0">
                <a:solidFill>
                  <a:srgbClr val="333333"/>
                </a:solidFill>
              </a:rPr>
              <a:t>  </a:t>
            </a:r>
            <a:endParaRPr lang="en-US" sz="2800" dirty="0" smtClean="0">
              <a:solidFill>
                <a:srgbClr val="333333"/>
              </a:solidFill>
            </a:endParaRPr>
          </a:p>
          <a:p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      </a:t>
            </a:r>
            <a:r>
              <a:rPr lang="ru-RU" sz="2800" dirty="0" smtClean="0">
                <a:solidFill>
                  <a:srgbClr val="3182BD"/>
                </a:solidFill>
              </a:rPr>
              <a:t>&lt;</a:t>
            </a:r>
            <a:r>
              <a:rPr lang="ru-RU" sz="2800" dirty="0" err="1"/>
              <a:t>li</a:t>
            </a:r>
            <a:r>
              <a:rPr lang="ru-RU" sz="2800" dirty="0"/>
              <a:t>&gt;</a:t>
            </a:r>
            <a:r>
              <a:rPr lang="ru-RU" sz="2800" dirty="0">
                <a:solidFill>
                  <a:srgbClr val="333333"/>
                </a:solidFill>
              </a:rPr>
              <a:t>Два</a:t>
            </a:r>
            <a:r>
              <a:rPr lang="ru-RU" sz="2800" dirty="0">
                <a:solidFill>
                  <a:srgbClr val="3182BD"/>
                </a:solidFill>
              </a:rPr>
              <a:t>&lt;</a:t>
            </a:r>
            <a:r>
              <a:rPr lang="ru-RU" sz="2800" dirty="0"/>
              <a:t>/</a:t>
            </a:r>
            <a:r>
              <a:rPr lang="ru-RU" sz="2800" dirty="0" err="1"/>
              <a:t>li</a:t>
            </a:r>
            <a:r>
              <a:rPr lang="ru-RU" sz="2800" dirty="0"/>
              <a:t>&gt;</a:t>
            </a:r>
            <a:r>
              <a:rPr lang="ru-RU" sz="2800" dirty="0">
                <a:solidFill>
                  <a:srgbClr val="333333"/>
                </a:solidFill>
              </a:rPr>
              <a:t>  </a:t>
            </a:r>
            <a:endParaRPr lang="en-US" sz="2800" dirty="0" smtClean="0">
              <a:solidFill>
                <a:srgbClr val="333333"/>
              </a:solidFill>
            </a:endParaRPr>
          </a:p>
          <a:p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      </a:t>
            </a:r>
            <a:r>
              <a:rPr lang="ru-RU" sz="2800" dirty="0" smtClean="0">
                <a:solidFill>
                  <a:srgbClr val="3182BD"/>
                </a:solidFill>
              </a:rPr>
              <a:t>&lt;</a:t>
            </a:r>
            <a:r>
              <a:rPr lang="ru-RU" sz="2800" dirty="0" err="1"/>
              <a:t>li</a:t>
            </a:r>
            <a:r>
              <a:rPr lang="ru-RU" sz="2800" dirty="0"/>
              <a:t>&gt;</a:t>
            </a:r>
            <a:r>
              <a:rPr lang="ru-RU" sz="2800" dirty="0">
                <a:solidFill>
                  <a:srgbClr val="333333"/>
                </a:solidFill>
              </a:rPr>
              <a:t>Три</a:t>
            </a:r>
            <a:r>
              <a:rPr lang="ru-RU" sz="2800" dirty="0">
                <a:solidFill>
                  <a:srgbClr val="3182BD"/>
                </a:solidFill>
              </a:rPr>
              <a:t>&lt;</a:t>
            </a:r>
            <a:r>
              <a:rPr lang="ru-RU" sz="2800" dirty="0"/>
              <a:t>/</a:t>
            </a:r>
            <a:r>
              <a:rPr lang="ru-RU" sz="2800" dirty="0" err="1"/>
              <a:t>li</a:t>
            </a:r>
            <a:r>
              <a:rPr lang="ru-RU" sz="2800" dirty="0"/>
              <a:t>&gt;</a:t>
            </a:r>
            <a:r>
              <a:rPr lang="ru-RU" sz="2800" dirty="0">
                <a:solidFill>
                  <a:srgbClr val="333333"/>
                </a:solidFill>
              </a:rPr>
              <a:t>  </a:t>
            </a:r>
            <a:endParaRPr lang="en-US" sz="2800" dirty="0" smtClean="0">
              <a:solidFill>
                <a:srgbClr val="333333"/>
              </a:solidFill>
            </a:endParaRPr>
          </a:p>
          <a:p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      </a:t>
            </a:r>
            <a:r>
              <a:rPr lang="en-US" sz="2800" dirty="0" smtClean="0">
                <a:solidFill>
                  <a:srgbClr val="3182BD"/>
                </a:solidFill>
              </a:rPr>
              <a:t>&lt;</a:t>
            </a:r>
            <a:r>
              <a:rPr lang="ru-RU" sz="2800" dirty="0" err="1"/>
              <a:t>li</a:t>
            </a:r>
            <a:r>
              <a:rPr lang="ru-RU" sz="2800" dirty="0"/>
              <a:t>&gt;</a:t>
            </a:r>
            <a:r>
              <a:rPr lang="ru-RU" sz="2800" dirty="0">
                <a:solidFill>
                  <a:srgbClr val="333333"/>
                </a:solidFill>
              </a:rPr>
              <a:t>Четыре</a:t>
            </a:r>
            <a:r>
              <a:rPr lang="en-US" sz="2800" dirty="0">
                <a:solidFill>
                  <a:srgbClr val="3182BD"/>
                </a:solidFill>
              </a:rPr>
              <a:t>&lt;</a:t>
            </a:r>
            <a:r>
              <a:rPr lang="ru-RU" sz="2800" dirty="0"/>
              <a:t>/</a:t>
            </a:r>
            <a:r>
              <a:rPr lang="ru-RU" sz="2800" dirty="0" err="1"/>
              <a:t>li</a:t>
            </a:r>
            <a:r>
              <a:rPr lang="ru-RU" sz="2800" dirty="0" smtClean="0"/>
              <a:t>&gt;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3182BD"/>
                </a:solidFill>
              </a:rPr>
              <a:t>&lt;/</a:t>
            </a:r>
            <a:r>
              <a:rPr lang="en-US" sz="2800" dirty="0" err="1">
                <a:solidFill>
                  <a:srgbClr val="3182BD"/>
                </a:solidFill>
              </a:rPr>
              <a:t>ul</a:t>
            </a:r>
            <a:r>
              <a:rPr lang="ru-RU" sz="2800" dirty="0"/>
              <a:t>&gt;</a:t>
            </a:r>
          </a:p>
          <a:p>
            <a:r>
              <a:rPr lang="en-US" sz="2800" b="1" dirty="0" smtClean="0">
                <a:solidFill>
                  <a:srgbClr val="685C53"/>
                </a:solidFill>
                <a:latin typeface="Helvetica"/>
                <a:ea typeface="Times New Roman"/>
              </a:rPr>
              <a:t>CSS</a:t>
            </a:r>
            <a:endParaRPr lang="ru-RU" sz="2800" dirty="0">
              <a:latin typeface="Times New Roman"/>
              <a:ea typeface="Times New Roman"/>
            </a:endParaRPr>
          </a:p>
          <a:p>
            <a:r>
              <a:rPr lang="en-US" sz="2800" dirty="0" err="1">
                <a:solidFill>
                  <a:srgbClr val="3182BD"/>
                </a:solidFill>
              </a:rPr>
              <a:t>li</a:t>
            </a:r>
            <a:r>
              <a:rPr lang="en-US" sz="2800" dirty="0" err="1">
                <a:solidFill>
                  <a:srgbClr val="333333"/>
                </a:solidFill>
              </a:rPr>
              <a:t>:first-child</a:t>
            </a:r>
            <a:r>
              <a:rPr lang="en-US" sz="2800" dirty="0">
                <a:solidFill>
                  <a:srgbClr val="333333"/>
                </a:solidFill>
              </a:rPr>
              <a:t> { </a:t>
            </a:r>
            <a:r>
              <a:rPr lang="en-US" sz="2800" dirty="0">
                <a:solidFill>
                  <a:srgbClr val="E6550D"/>
                </a:solidFill>
              </a:rPr>
              <a:t>background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 err="1">
                <a:solidFill>
                  <a:srgbClr val="31A354"/>
                </a:solidFill>
              </a:rPr>
              <a:t>greenyellow</a:t>
            </a:r>
            <a:r>
              <a:rPr lang="en-US" sz="2800" dirty="0">
                <a:solidFill>
                  <a:srgbClr val="333333"/>
                </a:solidFill>
              </a:rPr>
              <a:t>; </a:t>
            </a:r>
            <a:r>
              <a:rPr lang="en-US" sz="2800" dirty="0" smtClean="0">
                <a:solidFill>
                  <a:srgbClr val="333333"/>
                </a:solidFill>
              </a:rPr>
              <a:t>}</a:t>
            </a:r>
          </a:p>
          <a:p>
            <a:r>
              <a:rPr lang="en-US" sz="2800" dirty="0" err="1" smtClean="0">
                <a:solidFill>
                  <a:srgbClr val="3182BD"/>
                </a:solidFill>
              </a:rPr>
              <a:t>li</a:t>
            </a:r>
            <a:r>
              <a:rPr lang="en-US" sz="2800" dirty="0" err="1" smtClean="0">
                <a:solidFill>
                  <a:srgbClr val="333333"/>
                </a:solidFill>
              </a:rPr>
              <a:t>:last-child</a:t>
            </a:r>
            <a:r>
              <a:rPr lang="en-US" sz="2800" dirty="0" smtClean="0">
                <a:solidFill>
                  <a:srgbClr val="333333"/>
                </a:solidFill>
              </a:rPr>
              <a:t> </a:t>
            </a:r>
            <a:r>
              <a:rPr lang="en-US" sz="2800" dirty="0">
                <a:solidFill>
                  <a:srgbClr val="333333"/>
                </a:solidFill>
              </a:rPr>
              <a:t>{ </a:t>
            </a:r>
            <a:r>
              <a:rPr lang="en-US" sz="2800" dirty="0">
                <a:solidFill>
                  <a:srgbClr val="E6550D"/>
                </a:solidFill>
              </a:rPr>
              <a:t>background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 err="1">
                <a:solidFill>
                  <a:srgbClr val="31A354"/>
                </a:solidFill>
              </a:rPr>
              <a:t>lightsalmon</a:t>
            </a:r>
            <a:r>
              <a:rPr lang="en-US" sz="2800" dirty="0">
                <a:solidFill>
                  <a:srgbClr val="333333"/>
                </a:solidFill>
              </a:rPr>
              <a:t>; }</a:t>
            </a:r>
            <a:endParaRPr lang="ru-RU" sz="2800" dirty="0"/>
          </a:p>
          <a:p>
            <a:endParaRPr lang="ru-RU" sz="2800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8334" t="42827" r="64379" b="31591"/>
          <a:stretch/>
        </p:blipFill>
        <p:spPr bwMode="auto">
          <a:xfrm>
            <a:off x="6570662" y="1248410"/>
            <a:ext cx="4973637" cy="33616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8542" t="50013" r="59371" b="24271"/>
          <a:stretch/>
        </p:blipFill>
        <p:spPr bwMode="auto">
          <a:xfrm>
            <a:off x="6323965" y="2035174"/>
            <a:ext cx="5487035" cy="3451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0440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7F8C8D"/>
                </a:solidFill>
                <a:latin typeface="Helvetica"/>
              </a:rPr>
              <a:t>:</a:t>
            </a:r>
            <a:r>
              <a:rPr lang="ru-RU" b="1" dirty="0" err="1">
                <a:solidFill>
                  <a:srgbClr val="7F8C8D"/>
                </a:solidFill>
                <a:latin typeface="Helvetica"/>
              </a:rPr>
              <a:t>nth-child</a:t>
            </a:r>
            <a:r>
              <a:rPr lang="ru-RU" b="1" dirty="0">
                <a:solidFill>
                  <a:srgbClr val="404040"/>
                </a:solidFill>
                <a:latin typeface="Times New Roman"/>
              </a:rPr>
              <a:t/>
            </a:r>
            <a:br>
              <a:rPr lang="ru-RU" b="1" dirty="0">
                <a:solidFill>
                  <a:srgbClr val="404040"/>
                </a:solidFill>
                <a:latin typeface="Times New Roman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0980" y="2857500"/>
            <a:ext cx="10058400" cy="942974"/>
          </a:xfrm>
        </p:spPr>
        <p:txBody>
          <a:bodyPr/>
          <a:lstStyle/>
          <a:p>
            <a:r>
              <a:rPr lang="en-US" sz="2800" dirty="0" err="1" smtClean="0">
                <a:solidFill>
                  <a:srgbClr val="3182BD"/>
                </a:solidFill>
              </a:rPr>
              <a:t>li</a:t>
            </a:r>
            <a:r>
              <a:rPr lang="en-US" sz="2800" dirty="0" err="1" smtClean="0">
                <a:solidFill>
                  <a:srgbClr val="333333"/>
                </a:solidFill>
              </a:rPr>
              <a:t>:nth-child</a:t>
            </a:r>
            <a:r>
              <a:rPr lang="en-US" sz="2800" dirty="0" smtClean="0">
                <a:solidFill>
                  <a:srgbClr val="333333"/>
                </a:solidFill>
              </a:rPr>
              <a:t>(</a:t>
            </a:r>
            <a:r>
              <a:rPr lang="en-US" sz="2800" dirty="0" smtClean="0">
                <a:solidFill>
                  <a:srgbClr val="31A354"/>
                </a:solidFill>
              </a:rPr>
              <a:t>2</a:t>
            </a:r>
            <a:r>
              <a:rPr lang="en-US" sz="2800" dirty="0">
                <a:solidFill>
                  <a:srgbClr val="333333"/>
                </a:solidFill>
              </a:rPr>
              <a:t>) { </a:t>
            </a:r>
            <a:r>
              <a:rPr lang="en-US" sz="2800" dirty="0">
                <a:solidFill>
                  <a:srgbClr val="E6550D"/>
                </a:solidFill>
              </a:rPr>
              <a:t>background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>
                <a:solidFill>
                  <a:srgbClr val="31A354"/>
                </a:solidFill>
              </a:rPr>
              <a:t>violet</a:t>
            </a:r>
            <a:r>
              <a:rPr lang="en-US" sz="2800" dirty="0">
                <a:solidFill>
                  <a:srgbClr val="333333"/>
                </a:solidFill>
              </a:rPr>
              <a:t>; }</a:t>
            </a:r>
            <a:endParaRPr lang="ru-RU" sz="2800" dirty="0"/>
          </a:p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8363" t="59710" r="70636" b="18944"/>
          <a:stretch/>
        </p:blipFill>
        <p:spPr bwMode="auto">
          <a:xfrm>
            <a:off x="6009322" y="3800474"/>
            <a:ext cx="3858577" cy="2619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7268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ru-RU" b="1" dirty="0" err="1">
                <a:solidFill>
                  <a:srgbClr val="7F8C8D"/>
                </a:solidFill>
                <a:latin typeface="Helvetica"/>
              </a:rPr>
              <a:t>odd</a:t>
            </a:r>
            <a:r>
              <a:rPr lang="ru-RU" b="1" dirty="0">
                <a:solidFill>
                  <a:srgbClr val="7F8C8D"/>
                </a:solidFill>
                <a:latin typeface="Helvetica"/>
              </a:rPr>
              <a:t> и </a:t>
            </a:r>
            <a:r>
              <a:rPr lang="ru-RU" b="1" dirty="0" err="1">
                <a:solidFill>
                  <a:srgbClr val="7F8C8D"/>
                </a:solidFill>
                <a:latin typeface="Helvetica"/>
              </a:rPr>
              <a:t>even</a:t>
            </a:r>
            <a:r>
              <a:rPr lang="ru-RU" b="1" dirty="0">
                <a:solidFill>
                  <a:srgbClr val="7F8C8D"/>
                </a:solidFill>
                <a:latin typeface="Helvetica"/>
              </a:rPr>
              <a:t/>
            </a:r>
            <a:br>
              <a:rPr lang="ru-RU" b="1" dirty="0">
                <a:solidFill>
                  <a:srgbClr val="7F8C8D"/>
                </a:solidFill>
                <a:latin typeface="Helvetica"/>
              </a:rPr>
            </a:br>
            <a:endParaRPr lang="ru-RU" b="1" dirty="0">
              <a:solidFill>
                <a:srgbClr val="7F8C8D"/>
              </a:solidFill>
              <a:latin typeface="Helvetica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1940984"/>
            <a:ext cx="11239500" cy="1964266"/>
          </a:xfrm>
        </p:spPr>
        <p:txBody>
          <a:bodyPr>
            <a:noAutofit/>
          </a:bodyPr>
          <a:lstStyle/>
          <a:p>
            <a:pPr marL="0" lvl="0" indent="0">
              <a:lnSpc>
                <a:spcPct val="115000"/>
              </a:lnSpc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r>
              <a:rPr lang="ru-RU" sz="2800" dirty="0">
                <a:solidFill>
                  <a:srgbClr val="666666"/>
                </a:solidFill>
                <a:latin typeface="Courier New"/>
                <a:ea typeface="Times New Roman"/>
                <a:cs typeface="Times New Roman"/>
              </a:rPr>
              <a:t>:</a:t>
            </a:r>
            <a:r>
              <a:rPr lang="ru-RU" sz="2800" dirty="0" err="1">
                <a:solidFill>
                  <a:srgbClr val="666666"/>
                </a:solidFill>
                <a:latin typeface="Courier New"/>
                <a:ea typeface="Times New Roman"/>
                <a:cs typeface="Times New Roman"/>
              </a:rPr>
              <a:t>nth-child</a:t>
            </a:r>
            <a:r>
              <a:rPr lang="ru-RU" sz="2800" dirty="0">
                <a:solidFill>
                  <a:srgbClr val="666666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ru-RU" sz="2800" dirty="0" err="1">
                <a:solidFill>
                  <a:srgbClr val="666666"/>
                </a:solidFill>
                <a:latin typeface="Courier New"/>
                <a:ea typeface="Times New Roman"/>
                <a:cs typeface="Times New Roman"/>
              </a:rPr>
              <a:t>odd</a:t>
            </a:r>
            <a:r>
              <a:rPr lang="ru-RU" sz="2800" dirty="0">
                <a:solidFill>
                  <a:srgbClr val="666666"/>
                </a:solidFill>
                <a:latin typeface="Courier New"/>
                <a:ea typeface="Times New Roman"/>
                <a:cs typeface="Times New Roman"/>
              </a:rPr>
              <a:t>)</a:t>
            </a:r>
            <a:r>
              <a:rPr lang="ru-RU" sz="2800" dirty="0">
                <a:solidFill>
                  <a:srgbClr val="0A0A0A"/>
                </a:solidFill>
                <a:latin typeface="Helvetica"/>
                <a:ea typeface="Times New Roman"/>
                <a:cs typeface="Times New Roman"/>
              </a:rPr>
              <a:t> нацелится на каждый нечётный элемент;</a:t>
            </a:r>
            <a:endParaRPr lang="ru-RU" sz="2800" dirty="0">
              <a:solidFill>
                <a:srgbClr val="0A0A0A"/>
              </a:solidFill>
              <a:ea typeface="Times New Roman"/>
              <a:cs typeface="Times New Roman"/>
            </a:endParaRPr>
          </a:p>
          <a:p>
            <a:pPr marL="0" lvl="0" indent="0">
              <a:lnSpc>
                <a:spcPct val="115000"/>
              </a:lnSpc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r>
              <a:rPr lang="ru-RU" sz="2800" dirty="0">
                <a:solidFill>
                  <a:srgbClr val="666666"/>
                </a:solidFill>
                <a:latin typeface="Courier New"/>
                <a:ea typeface="Times New Roman"/>
                <a:cs typeface="Times New Roman"/>
              </a:rPr>
              <a:t>:</a:t>
            </a:r>
            <a:r>
              <a:rPr lang="ru-RU" sz="2800" dirty="0" err="1">
                <a:solidFill>
                  <a:srgbClr val="666666"/>
                </a:solidFill>
                <a:latin typeface="Courier New"/>
                <a:ea typeface="Times New Roman"/>
                <a:cs typeface="Times New Roman"/>
              </a:rPr>
              <a:t>nth-child</a:t>
            </a:r>
            <a:r>
              <a:rPr lang="ru-RU" sz="2800" dirty="0">
                <a:solidFill>
                  <a:srgbClr val="666666"/>
                </a:solidFill>
                <a:latin typeface="Courier New"/>
                <a:ea typeface="Times New Roman"/>
                <a:cs typeface="Times New Roman"/>
              </a:rPr>
              <a:t>(</a:t>
            </a:r>
            <a:r>
              <a:rPr lang="ru-RU" sz="2800" dirty="0" err="1">
                <a:solidFill>
                  <a:srgbClr val="666666"/>
                </a:solidFill>
                <a:latin typeface="Courier New"/>
                <a:ea typeface="Times New Roman"/>
                <a:cs typeface="Times New Roman"/>
              </a:rPr>
              <a:t>even</a:t>
            </a:r>
            <a:r>
              <a:rPr lang="ru-RU" sz="2800" dirty="0">
                <a:solidFill>
                  <a:srgbClr val="666666"/>
                </a:solidFill>
                <a:latin typeface="Courier New"/>
                <a:ea typeface="Times New Roman"/>
                <a:cs typeface="Times New Roman"/>
              </a:rPr>
              <a:t>)</a:t>
            </a:r>
            <a:r>
              <a:rPr lang="ru-RU" sz="2800" dirty="0">
                <a:solidFill>
                  <a:srgbClr val="0A0A0A"/>
                </a:solidFill>
                <a:latin typeface="Helvetica"/>
                <a:ea typeface="Times New Roman"/>
                <a:cs typeface="Times New Roman"/>
              </a:rPr>
              <a:t> нацелится на каждый чётный элемент</a:t>
            </a:r>
            <a:r>
              <a:rPr lang="ru-RU" sz="2800" dirty="0" smtClean="0">
                <a:solidFill>
                  <a:srgbClr val="0A0A0A"/>
                </a:solidFill>
                <a:latin typeface="Helvetica"/>
                <a:ea typeface="Times New Roman"/>
                <a:cs typeface="Times New Roman"/>
              </a:rPr>
              <a:t>.</a:t>
            </a:r>
            <a:endParaRPr lang="en-US" sz="2800" dirty="0" smtClean="0">
              <a:solidFill>
                <a:srgbClr val="0A0A0A"/>
              </a:solidFill>
              <a:latin typeface="Helvetica"/>
              <a:ea typeface="Times New Roman"/>
              <a:cs typeface="Times New Roman"/>
            </a:endParaRPr>
          </a:p>
          <a:p>
            <a:pPr marL="0" lvl="0" indent="0">
              <a:lnSpc>
                <a:spcPct val="115000"/>
              </a:lnSpc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ru-RU" sz="800" dirty="0">
              <a:solidFill>
                <a:srgbClr val="0A0A0A"/>
              </a:solidFill>
              <a:ea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3182BD"/>
                </a:solidFill>
              </a:rPr>
              <a:t>li</a:t>
            </a:r>
            <a:r>
              <a:rPr lang="en-US" sz="2800" dirty="0" err="1">
                <a:solidFill>
                  <a:srgbClr val="333333"/>
                </a:solidFill>
              </a:rPr>
              <a:t>:nth-child</a:t>
            </a:r>
            <a:r>
              <a:rPr lang="en-US" sz="2800" dirty="0">
                <a:solidFill>
                  <a:srgbClr val="333333"/>
                </a:solidFill>
              </a:rPr>
              <a:t>(</a:t>
            </a:r>
            <a:r>
              <a:rPr lang="en-US" sz="2800" dirty="0">
                <a:solidFill>
                  <a:srgbClr val="3182BD"/>
                </a:solidFill>
              </a:rPr>
              <a:t>odd</a:t>
            </a:r>
            <a:r>
              <a:rPr lang="en-US" sz="2800" dirty="0">
                <a:solidFill>
                  <a:srgbClr val="333333"/>
                </a:solidFill>
              </a:rPr>
              <a:t>) { </a:t>
            </a:r>
            <a:r>
              <a:rPr lang="en-US" sz="2800" dirty="0">
                <a:solidFill>
                  <a:srgbClr val="E6550D"/>
                </a:solidFill>
              </a:rPr>
              <a:t>background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>
                <a:solidFill>
                  <a:srgbClr val="31A354"/>
                </a:solidFill>
              </a:rPr>
              <a:t>gold</a:t>
            </a:r>
            <a:r>
              <a:rPr lang="en-US" sz="2800" dirty="0">
                <a:solidFill>
                  <a:srgbClr val="333333"/>
                </a:solidFill>
              </a:rPr>
              <a:t>; }</a:t>
            </a:r>
            <a:endParaRPr lang="ru-RU" sz="2800" dirty="0"/>
          </a:p>
          <a:p>
            <a:pPr marL="0" indent="0">
              <a:buNone/>
            </a:pPr>
            <a:endParaRPr lang="ru-RU" sz="2800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8170" t="57774" r="6863" b="19806"/>
          <a:stretch/>
        </p:blipFill>
        <p:spPr bwMode="auto">
          <a:xfrm>
            <a:off x="321310" y="4095750"/>
            <a:ext cx="10632440" cy="22097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1858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b="1" smtClean="0">
                <a:solidFill>
                  <a:srgbClr val="7F8C8D"/>
                </a:solidFill>
                <a:latin typeface="Helvetica"/>
              </a:rPr>
              <a:t>***</a:t>
            </a:r>
            <a:r>
              <a:rPr lang="ru-RU" b="1" smtClean="0">
                <a:solidFill>
                  <a:srgbClr val="7F8C8D"/>
                </a:solidFill>
                <a:latin typeface="Helvetica"/>
              </a:rPr>
              <a:t>Счётчик </a:t>
            </a:r>
            <a:r>
              <a:rPr lang="ru-RU" b="1" dirty="0">
                <a:solidFill>
                  <a:srgbClr val="7F8C8D"/>
                </a:solidFill>
                <a:latin typeface="Helvetica"/>
              </a:rPr>
              <a:t>n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183216"/>
          </a:xfrm>
        </p:spPr>
        <p:txBody>
          <a:bodyPr/>
          <a:lstStyle/>
          <a:p>
            <a:r>
              <a:rPr lang="en-US" sz="2800" dirty="0" err="1">
                <a:solidFill>
                  <a:srgbClr val="3182BD"/>
                </a:solidFill>
              </a:rPr>
              <a:t>li</a:t>
            </a:r>
            <a:r>
              <a:rPr lang="en-US" sz="2800" dirty="0" err="1">
                <a:solidFill>
                  <a:srgbClr val="333333"/>
                </a:solidFill>
              </a:rPr>
              <a:t>:nth-child</a:t>
            </a:r>
            <a:r>
              <a:rPr lang="en-US" sz="2800" dirty="0">
                <a:solidFill>
                  <a:srgbClr val="333333"/>
                </a:solidFill>
              </a:rPr>
              <a:t>(</a:t>
            </a:r>
            <a:r>
              <a:rPr lang="en-US" sz="2800" dirty="0">
                <a:solidFill>
                  <a:srgbClr val="3182BD"/>
                </a:solidFill>
              </a:rPr>
              <a:t>3n</a:t>
            </a:r>
            <a:r>
              <a:rPr lang="en-US" sz="2800" dirty="0">
                <a:solidFill>
                  <a:srgbClr val="333333"/>
                </a:solidFill>
              </a:rPr>
              <a:t>) { </a:t>
            </a:r>
            <a:r>
              <a:rPr lang="en-US" sz="2800" dirty="0">
                <a:solidFill>
                  <a:srgbClr val="E6550D"/>
                </a:solidFill>
              </a:rPr>
              <a:t>background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 err="1">
                <a:solidFill>
                  <a:srgbClr val="31A354"/>
                </a:solidFill>
              </a:rPr>
              <a:t>hotpink</a:t>
            </a:r>
            <a:r>
              <a:rPr lang="en-US" sz="2800" dirty="0">
                <a:solidFill>
                  <a:srgbClr val="333333"/>
                </a:solidFill>
              </a:rPr>
              <a:t>; }</a:t>
            </a:r>
            <a:endParaRPr lang="ru-RU" sz="2800" dirty="0"/>
          </a:p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8496" t="39378" r="67314" b="25555"/>
          <a:stretch/>
        </p:blipFill>
        <p:spPr bwMode="auto">
          <a:xfrm>
            <a:off x="703262" y="2530474"/>
            <a:ext cx="3544887" cy="2784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857750" y="2530474"/>
            <a:ext cx="70485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:</a:t>
            </a:r>
            <a:r>
              <a:rPr lang="ru-RU" sz="2800" dirty="0" err="1"/>
              <a:t>nth-child</a:t>
            </a:r>
            <a:r>
              <a:rPr lang="ru-RU" sz="2800" dirty="0"/>
              <a:t>(3n) как «нацелиться на каждый элемент, положение которого делится на 3».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724400" y="3946226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ru-RU" sz="2800" dirty="0"/>
              <a:t>3 умножить на 0 равен нулю;</a:t>
            </a:r>
          </a:p>
          <a:p>
            <a:pPr lvl="0"/>
            <a:r>
              <a:rPr lang="ru-RU" sz="2800" dirty="0"/>
              <a:t>3 умножить на 1 — третий пункт;</a:t>
            </a:r>
          </a:p>
          <a:p>
            <a:pPr lvl="0"/>
            <a:r>
              <a:rPr lang="ru-RU" sz="2800" dirty="0"/>
              <a:t>3 умножить на 2 — шестой пункт.</a:t>
            </a:r>
          </a:p>
        </p:txBody>
      </p:sp>
    </p:spTree>
    <p:extLst>
      <p:ext uri="{BB962C8B-B14F-4D97-AF65-F5344CB8AC3E}">
        <p14:creationId xmlns:p14="http://schemas.microsoft.com/office/powerpoint/2010/main" val="368746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380" y="285750"/>
            <a:ext cx="10058400" cy="842010"/>
          </a:xfrm>
        </p:spPr>
        <p:txBody>
          <a:bodyPr/>
          <a:lstStyle/>
          <a:p>
            <a:r>
              <a:rPr lang="ru-RU" dirty="0" smtClean="0"/>
              <a:t>История </a:t>
            </a:r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36133"/>
            <a:ext cx="12192000" cy="4036321"/>
          </a:xfrm>
        </p:spPr>
        <p:txBody>
          <a:bodyPr>
            <a:noAutofit/>
          </a:bodyPr>
          <a:lstStyle/>
          <a:p>
            <a:r>
              <a:rPr lang="ru-RU" sz="2800" dirty="0" smtClean="0"/>
              <a:t>После 1995 года: </a:t>
            </a:r>
            <a:r>
              <a:rPr lang="ru-RU" sz="2800" dirty="0"/>
              <a:t>развитие </a:t>
            </a:r>
            <a:r>
              <a:rPr lang="en-US" sz="2800" dirty="0"/>
              <a:t>CSS </a:t>
            </a:r>
            <a:r>
              <a:rPr lang="ru-RU" sz="2800" dirty="0"/>
              <a:t>как языка и </a:t>
            </a:r>
            <a:r>
              <a:rPr lang="ru-RU" sz="2800" b="1" dirty="0" smtClean="0"/>
              <a:t>создание </a:t>
            </a:r>
            <a:r>
              <a:rPr lang="ru-RU" sz="2800" b="1" dirty="0"/>
              <a:t>стандарта</a:t>
            </a:r>
            <a:r>
              <a:rPr lang="ru-RU" sz="2800" dirty="0"/>
              <a:t>. Это нужно, чтобы разработчики браузеров включали поддержку возможностей </a:t>
            </a:r>
            <a:r>
              <a:rPr lang="en-US" sz="2800" dirty="0"/>
              <a:t>CSS </a:t>
            </a:r>
            <a:r>
              <a:rPr lang="ru-RU" sz="2800" dirty="0"/>
              <a:t>в свои продукты.</a:t>
            </a:r>
          </a:p>
          <a:p>
            <a:r>
              <a:rPr lang="ru-RU" sz="2800" dirty="0" smtClean="0"/>
              <a:t>Версии стандарта </a:t>
            </a:r>
            <a:r>
              <a:rPr lang="en-US" sz="2800" dirty="0" smtClean="0"/>
              <a:t>CSS </a:t>
            </a:r>
            <a:r>
              <a:rPr lang="ru-RU" sz="2800" dirty="0" smtClean="0"/>
              <a:t>называют </a:t>
            </a:r>
            <a:r>
              <a:rPr lang="ru-RU" sz="2800" i="1" dirty="0" smtClean="0"/>
              <a:t>уровнями</a:t>
            </a:r>
            <a:r>
              <a:rPr lang="ru-RU" sz="2800" dirty="0" smtClean="0"/>
              <a:t> (</a:t>
            </a:r>
            <a:r>
              <a:rPr lang="en-US" sz="2800" dirty="0" smtClean="0"/>
              <a:t>Levels):</a:t>
            </a:r>
            <a:endParaRPr lang="ru-RU" sz="2800" dirty="0"/>
          </a:p>
          <a:p>
            <a:r>
              <a:rPr lang="ru-RU" sz="2800" dirty="0" smtClean="0"/>
              <a:t>Уровень </a:t>
            </a:r>
            <a:r>
              <a:rPr lang="ru-RU" sz="2800" dirty="0"/>
              <a:t>1 (</a:t>
            </a:r>
            <a:r>
              <a:rPr lang="ru-RU" sz="2800" b="1" dirty="0"/>
              <a:t>CSS1</a:t>
            </a:r>
            <a:r>
              <a:rPr lang="ru-RU" sz="2800" dirty="0" smtClean="0"/>
              <a:t>)</a:t>
            </a:r>
            <a:r>
              <a:rPr lang="en-US" sz="2800" dirty="0" smtClean="0"/>
              <a:t>: </a:t>
            </a:r>
            <a:r>
              <a:rPr lang="ru-RU" sz="2800" dirty="0" smtClean="0"/>
              <a:t>в конце 1996 года.</a:t>
            </a:r>
            <a:endParaRPr lang="ru-RU" sz="2800" dirty="0"/>
          </a:p>
          <a:p>
            <a:r>
              <a:rPr lang="ru-RU" sz="2800" dirty="0"/>
              <a:t>Уровень 2 (</a:t>
            </a:r>
            <a:r>
              <a:rPr lang="ru-RU" sz="2800" b="1" dirty="0" smtClean="0"/>
              <a:t>CSS2</a:t>
            </a:r>
            <a:r>
              <a:rPr lang="ru-RU" sz="2800" dirty="0" smtClean="0"/>
              <a:t>): май 1998 года.</a:t>
            </a:r>
          </a:p>
          <a:p>
            <a:r>
              <a:rPr lang="ru-RU" sz="2800" dirty="0" smtClean="0"/>
              <a:t>Уровень </a:t>
            </a:r>
            <a:r>
              <a:rPr lang="ru-RU" sz="2800" dirty="0"/>
              <a:t>2, ревизия 1 (</a:t>
            </a:r>
            <a:r>
              <a:rPr lang="ru-RU" sz="2800" b="1" dirty="0"/>
              <a:t>CSS2.1</a:t>
            </a:r>
            <a:r>
              <a:rPr lang="ru-RU" sz="2800" dirty="0" smtClean="0"/>
              <a:t>): июнь 2011 года.</a:t>
            </a:r>
            <a:endParaRPr lang="ru-RU" sz="2800" dirty="0"/>
          </a:p>
          <a:p>
            <a:r>
              <a:rPr lang="ru-RU" sz="2800" dirty="0"/>
              <a:t>Уровень 3 (</a:t>
            </a:r>
            <a:r>
              <a:rPr lang="ru-RU" sz="2800" b="1" dirty="0" smtClean="0"/>
              <a:t>CSS3</a:t>
            </a:r>
            <a:r>
              <a:rPr lang="ru-RU" sz="2800" dirty="0" smtClean="0"/>
              <a:t>): разрабатываемая версия, но многие браузеры поддерживают его возможности.</a:t>
            </a:r>
          </a:p>
          <a:p>
            <a:r>
              <a:rPr lang="ru-RU" sz="2800" dirty="0" smtClean="0"/>
              <a:t>Уровень 4 (С</a:t>
            </a:r>
            <a:r>
              <a:rPr lang="en-US" sz="2800" dirty="0" smtClean="0"/>
              <a:t>SS4</a:t>
            </a:r>
            <a:r>
              <a:rPr lang="ru-RU" sz="2800" dirty="0" smtClean="0"/>
              <a:t>)</a:t>
            </a:r>
            <a:r>
              <a:rPr lang="en-US" sz="2800" dirty="0" smtClean="0"/>
              <a:t>: </a:t>
            </a:r>
            <a:r>
              <a:rPr lang="ru-RU" sz="2800" dirty="0"/>
              <a:t>Разрабатывается </a:t>
            </a:r>
            <a:r>
              <a:rPr lang="ru-RU" sz="2800" dirty="0">
                <a:hlinkClick r:id="rId2" tooltip="W3C"/>
              </a:rPr>
              <a:t>W3C</a:t>
            </a:r>
            <a:r>
              <a:rPr lang="ru-RU" sz="2800" dirty="0"/>
              <a:t> с 29 сентября 2011 </a:t>
            </a:r>
            <a:r>
              <a:rPr lang="ru-RU" sz="2800" dirty="0" smtClean="0"/>
              <a:t>года</a:t>
            </a:r>
            <a:r>
              <a:rPr lang="en-US" sz="2800" dirty="0" smtClean="0"/>
              <a:t> </a:t>
            </a:r>
            <a:r>
              <a:rPr lang="ru-RU" sz="2800" dirty="0"/>
              <a:t>(</a:t>
            </a:r>
            <a:r>
              <a:rPr lang="ru-RU" sz="2800" dirty="0" err="1"/>
              <a:t>working</a:t>
            </a:r>
            <a:r>
              <a:rPr lang="ru-RU" sz="2800" dirty="0"/>
              <a:t> </a:t>
            </a:r>
            <a:r>
              <a:rPr lang="ru-RU" sz="2800" dirty="0" err="1"/>
              <a:t>draft</a:t>
            </a:r>
            <a:r>
              <a:rPr lang="ru-RU" sz="2800"/>
              <a:t>).</a:t>
            </a:r>
            <a:endParaRPr lang="en-US" sz="2800" dirty="0" smtClean="0"/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4234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ru-RU" b="1" dirty="0">
                <a:solidFill>
                  <a:srgbClr val="7F8C8D"/>
                </a:solidFill>
                <a:latin typeface="Helvetica"/>
              </a:rPr>
              <a:t>n + 1</a:t>
            </a:r>
            <a:br>
              <a:rPr lang="ru-RU" b="1" dirty="0">
                <a:solidFill>
                  <a:srgbClr val="7F8C8D"/>
                </a:solidFill>
                <a:latin typeface="Helvetica"/>
              </a:rPr>
            </a:br>
            <a:endParaRPr lang="ru-RU" b="1" dirty="0">
              <a:solidFill>
                <a:srgbClr val="7F8C8D"/>
              </a:solidFill>
              <a:latin typeface="Helvetica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859366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3182BD"/>
                </a:solidFill>
              </a:rPr>
              <a:t>li</a:t>
            </a:r>
            <a:r>
              <a:rPr lang="en-US" sz="2800" dirty="0" err="1">
                <a:solidFill>
                  <a:srgbClr val="333333"/>
                </a:solidFill>
              </a:rPr>
              <a:t>:nth-child</a:t>
            </a:r>
            <a:r>
              <a:rPr lang="en-US" sz="2800" dirty="0">
                <a:solidFill>
                  <a:srgbClr val="333333"/>
                </a:solidFill>
              </a:rPr>
              <a:t>(</a:t>
            </a:r>
            <a:r>
              <a:rPr lang="en-US" sz="2800" dirty="0">
                <a:solidFill>
                  <a:srgbClr val="3182BD"/>
                </a:solidFill>
              </a:rPr>
              <a:t>3n</a:t>
            </a:r>
            <a:r>
              <a:rPr lang="en-US" sz="2800" dirty="0">
                <a:solidFill>
                  <a:srgbClr val="333333"/>
                </a:solidFill>
              </a:rPr>
              <a:t>+</a:t>
            </a:r>
            <a:r>
              <a:rPr lang="en-US" sz="2800" dirty="0">
                <a:solidFill>
                  <a:srgbClr val="31A354"/>
                </a:solidFill>
              </a:rPr>
              <a:t>1</a:t>
            </a:r>
            <a:r>
              <a:rPr lang="en-US" sz="2800" dirty="0">
                <a:solidFill>
                  <a:srgbClr val="333333"/>
                </a:solidFill>
              </a:rPr>
              <a:t>) { </a:t>
            </a:r>
            <a:r>
              <a:rPr lang="en-US" sz="2800" dirty="0">
                <a:solidFill>
                  <a:srgbClr val="E6550D"/>
                </a:solidFill>
              </a:rPr>
              <a:t>background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 err="1">
                <a:solidFill>
                  <a:srgbClr val="31A354"/>
                </a:solidFill>
              </a:rPr>
              <a:t>limegreen</a:t>
            </a:r>
            <a:r>
              <a:rPr lang="en-US" sz="2800" dirty="0">
                <a:solidFill>
                  <a:srgbClr val="333333"/>
                </a:solidFill>
              </a:rPr>
              <a:t>; }</a:t>
            </a:r>
            <a:endParaRPr lang="ru-RU" sz="2800" dirty="0"/>
          </a:p>
          <a:p>
            <a:endParaRPr lang="ru-RU" sz="2800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8007" t="41965" r="68342" b="21531"/>
          <a:stretch/>
        </p:blipFill>
        <p:spPr bwMode="auto">
          <a:xfrm>
            <a:off x="660082" y="2838449"/>
            <a:ext cx="3492817" cy="22288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914900" y="2838449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/>
              <a:t>3n + 1 состоит из двух частей:</a:t>
            </a:r>
          </a:p>
          <a:p>
            <a:pPr lvl="0"/>
            <a:r>
              <a:rPr lang="ru-RU" sz="2800" dirty="0"/>
              <a:t>3n выбирает каждый </a:t>
            </a:r>
            <a:r>
              <a:rPr lang="ru-RU" sz="2800" b="1" dirty="0"/>
              <a:t>третий</a:t>
            </a:r>
            <a:r>
              <a:rPr lang="ru-RU" sz="2800" dirty="0"/>
              <a:t> пункт;</a:t>
            </a:r>
          </a:p>
          <a:p>
            <a:pPr lvl="0"/>
            <a:r>
              <a:rPr lang="ru-RU" sz="2800" dirty="0"/>
              <a:t>+1 </a:t>
            </a:r>
            <a:r>
              <a:rPr lang="ru-RU" sz="2800" b="1" dirty="0"/>
              <a:t>смещает</a:t>
            </a:r>
            <a:r>
              <a:rPr lang="ru-RU" sz="2800" dirty="0"/>
              <a:t> начало на 1</a:t>
            </a:r>
            <a:r>
              <a:rPr lang="ru-RU" sz="2800" dirty="0" smtClean="0"/>
              <a:t>.</a:t>
            </a:r>
            <a:endParaRPr lang="en-US" sz="2800" dirty="0" smtClean="0"/>
          </a:p>
          <a:p>
            <a:pPr lvl="0"/>
            <a:endParaRPr lang="ru-RU" sz="2800" dirty="0"/>
          </a:p>
          <a:p>
            <a:r>
              <a:rPr lang="ru-RU" sz="2800" dirty="0"/>
              <a:t>Вот как были выполнены вычисления:</a:t>
            </a:r>
          </a:p>
          <a:p>
            <a:pPr lvl="0"/>
            <a:r>
              <a:rPr lang="ru-RU" sz="2800" dirty="0"/>
              <a:t>3 умножить на 0 плюс 1 равно 1;</a:t>
            </a:r>
          </a:p>
          <a:p>
            <a:pPr lvl="0"/>
            <a:r>
              <a:rPr lang="ru-RU" sz="2800" dirty="0"/>
              <a:t>3 умножить на 1 плюс 1 равно 4;</a:t>
            </a:r>
          </a:p>
          <a:p>
            <a:pPr lvl="0"/>
            <a:r>
              <a:rPr lang="ru-RU" sz="2800" dirty="0"/>
              <a:t>3 умножить на 2 плюс 1 равно 7.</a:t>
            </a:r>
          </a:p>
        </p:txBody>
      </p:sp>
    </p:spTree>
    <p:extLst>
      <p:ext uri="{BB962C8B-B14F-4D97-AF65-F5344CB8AC3E}">
        <p14:creationId xmlns:p14="http://schemas.microsoft.com/office/powerpoint/2010/main" val="78879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ru-RU" b="1" dirty="0">
                <a:solidFill>
                  <a:srgbClr val="7F8C8D"/>
                </a:solidFill>
                <a:latin typeface="Helvetica"/>
              </a:rPr>
              <a:t>:</a:t>
            </a:r>
            <a:r>
              <a:rPr lang="ru-RU" b="1" dirty="0" err="1">
                <a:solidFill>
                  <a:srgbClr val="7F8C8D"/>
                </a:solidFill>
                <a:latin typeface="Helvetica"/>
              </a:rPr>
              <a:t>first-of-type</a:t>
            </a:r>
            <a:r>
              <a:rPr lang="ru-RU" b="1" dirty="0">
                <a:solidFill>
                  <a:srgbClr val="7F8C8D"/>
                </a:solidFill>
                <a:latin typeface="Helvetica"/>
              </a:rPr>
              <a:t> 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655234"/>
            <a:ext cx="10058400" cy="2954866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3182BD"/>
                </a:solidFill>
              </a:rPr>
              <a:t>tr</a:t>
            </a:r>
            <a:r>
              <a:rPr lang="en-US" sz="2800" dirty="0" err="1">
                <a:solidFill>
                  <a:srgbClr val="333333"/>
                </a:solidFill>
              </a:rPr>
              <a:t>:first-of-type</a:t>
            </a:r>
            <a:r>
              <a:rPr lang="en-US" sz="2800" dirty="0">
                <a:solidFill>
                  <a:srgbClr val="333333"/>
                </a:solidFill>
              </a:rPr>
              <a:t> {    </a:t>
            </a:r>
            <a:endParaRPr lang="en-US" sz="2800" dirty="0" smtClean="0">
              <a:solidFill>
                <a:srgbClr val="333333"/>
              </a:solidFill>
            </a:endParaRPr>
          </a:p>
          <a:p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  </a:t>
            </a:r>
            <a:r>
              <a:rPr lang="en-US" sz="2800" dirty="0" smtClean="0">
                <a:solidFill>
                  <a:srgbClr val="E6550D"/>
                </a:solidFill>
              </a:rPr>
              <a:t>background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>
                <a:solidFill>
                  <a:srgbClr val="31A354"/>
                </a:solidFill>
              </a:rPr>
              <a:t>#808990</a:t>
            </a:r>
            <a:r>
              <a:rPr lang="en-US" sz="2800" dirty="0">
                <a:solidFill>
                  <a:srgbClr val="333333"/>
                </a:solidFill>
              </a:rPr>
              <a:t>; </a:t>
            </a:r>
            <a:r>
              <a:rPr lang="en-US" sz="2800" dirty="0">
                <a:solidFill>
                  <a:srgbClr val="999988"/>
                </a:solidFill>
              </a:rPr>
              <a:t>/* </a:t>
            </a:r>
            <a:r>
              <a:rPr lang="ru-RU" sz="2800" dirty="0">
                <a:solidFill>
                  <a:srgbClr val="999988"/>
                </a:solidFill>
              </a:rPr>
              <a:t>Цвет фона</a:t>
            </a:r>
            <a:r>
              <a:rPr lang="en-US" sz="2800" dirty="0">
                <a:solidFill>
                  <a:srgbClr val="999988"/>
                </a:solidFill>
              </a:rPr>
              <a:t> */</a:t>
            </a:r>
            <a:r>
              <a:rPr lang="en-US" sz="2800" dirty="0">
                <a:solidFill>
                  <a:srgbClr val="333333"/>
                </a:solidFill>
              </a:rPr>
              <a:t>    </a:t>
            </a:r>
            <a:endParaRPr lang="en-US" sz="2800" dirty="0" smtClean="0">
              <a:solidFill>
                <a:srgbClr val="333333"/>
              </a:solidFill>
            </a:endParaRPr>
          </a:p>
          <a:p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  </a:t>
            </a:r>
            <a:r>
              <a:rPr lang="en-US" sz="2800" dirty="0" smtClean="0">
                <a:solidFill>
                  <a:srgbClr val="E6550D"/>
                </a:solidFill>
              </a:rPr>
              <a:t>color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>
                <a:solidFill>
                  <a:srgbClr val="31A354"/>
                </a:solidFill>
              </a:rPr>
              <a:t>#</a:t>
            </a:r>
            <a:r>
              <a:rPr lang="en-US" sz="2800" dirty="0" err="1">
                <a:solidFill>
                  <a:srgbClr val="31A354"/>
                </a:solidFill>
              </a:rPr>
              <a:t>fff</a:t>
            </a:r>
            <a:r>
              <a:rPr lang="en-US" sz="2800" dirty="0">
                <a:solidFill>
                  <a:srgbClr val="333333"/>
                </a:solidFill>
              </a:rPr>
              <a:t>; </a:t>
            </a:r>
            <a:r>
              <a:rPr lang="en-US" sz="2800" dirty="0">
                <a:solidFill>
                  <a:srgbClr val="999988"/>
                </a:solidFill>
              </a:rPr>
              <a:t>/* </a:t>
            </a:r>
            <a:r>
              <a:rPr lang="ru-RU" sz="2800" dirty="0">
                <a:solidFill>
                  <a:srgbClr val="999988"/>
                </a:solidFill>
              </a:rPr>
              <a:t>Цвет текст</a:t>
            </a:r>
            <a:r>
              <a:rPr lang="en-US" sz="2800" dirty="0">
                <a:solidFill>
                  <a:srgbClr val="999988"/>
                </a:solidFill>
              </a:rPr>
              <a:t> */</a:t>
            </a:r>
            <a:r>
              <a:rPr lang="en-US" sz="2800" dirty="0">
                <a:solidFill>
                  <a:srgbClr val="333333"/>
                </a:solidFill>
              </a:rPr>
              <a:t>   </a:t>
            </a:r>
            <a:r>
              <a:rPr lang="en-US" sz="2800" dirty="0" smtClean="0">
                <a:solidFill>
                  <a:srgbClr val="333333"/>
                </a:solidFill>
              </a:rPr>
              <a:t>   }   </a:t>
            </a:r>
          </a:p>
          <a:p>
            <a:r>
              <a:rPr lang="en-US" sz="2800" dirty="0" err="1" smtClean="0">
                <a:solidFill>
                  <a:srgbClr val="3182BD"/>
                </a:solidFill>
              </a:rPr>
              <a:t>td</a:t>
            </a:r>
            <a:r>
              <a:rPr lang="en-US" sz="2800" dirty="0" err="1" smtClean="0">
                <a:solidFill>
                  <a:srgbClr val="333333"/>
                </a:solidFill>
              </a:rPr>
              <a:t>:first-of-type</a:t>
            </a:r>
            <a:r>
              <a:rPr lang="en-US" sz="2800" dirty="0" smtClean="0">
                <a:solidFill>
                  <a:srgbClr val="333333"/>
                </a:solidFill>
              </a:rPr>
              <a:t> </a:t>
            </a:r>
            <a:r>
              <a:rPr lang="en-US" sz="2800" dirty="0">
                <a:solidFill>
                  <a:srgbClr val="333333"/>
                </a:solidFill>
              </a:rPr>
              <a:t>{    </a:t>
            </a:r>
            <a:endParaRPr lang="en-US" sz="2800" dirty="0" smtClean="0">
              <a:solidFill>
                <a:srgbClr val="333333"/>
              </a:solidFill>
            </a:endParaRPr>
          </a:p>
          <a:p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   </a:t>
            </a:r>
            <a:r>
              <a:rPr lang="ru-RU" sz="2800" dirty="0" err="1" smtClean="0">
                <a:solidFill>
                  <a:srgbClr val="E6550D"/>
                </a:solidFill>
              </a:rPr>
              <a:t>background</a:t>
            </a:r>
            <a:r>
              <a:rPr lang="ru-RU" sz="2800" dirty="0">
                <a:solidFill>
                  <a:srgbClr val="333333"/>
                </a:solidFill>
              </a:rPr>
              <a:t>: </a:t>
            </a:r>
            <a:r>
              <a:rPr lang="ru-RU" sz="2800" dirty="0">
                <a:solidFill>
                  <a:srgbClr val="31A354"/>
                </a:solidFill>
              </a:rPr>
              <a:t>#CFD6D3</a:t>
            </a:r>
            <a:r>
              <a:rPr lang="ru-RU" sz="2800" dirty="0">
                <a:solidFill>
                  <a:srgbClr val="333333"/>
                </a:solidFill>
              </a:rPr>
              <a:t>; </a:t>
            </a:r>
            <a:r>
              <a:rPr lang="ru-RU" sz="2800" dirty="0">
                <a:solidFill>
                  <a:srgbClr val="999988"/>
                </a:solidFill>
              </a:rPr>
              <a:t>/* Цвет фона */</a:t>
            </a:r>
            <a:r>
              <a:rPr lang="ru-RU" sz="2800" dirty="0">
                <a:solidFill>
                  <a:srgbClr val="333333"/>
                </a:solidFill>
              </a:rPr>
              <a:t>  </a:t>
            </a:r>
            <a:r>
              <a:rPr lang="ru-RU" sz="2800" dirty="0" smtClean="0">
                <a:solidFill>
                  <a:srgbClr val="333333"/>
                </a:solidFill>
              </a:rPr>
              <a:t> </a:t>
            </a:r>
            <a:r>
              <a:rPr lang="ru-RU" sz="2800" dirty="0">
                <a:solidFill>
                  <a:srgbClr val="333333"/>
                </a:solidFill>
              </a:rPr>
              <a:t>}</a:t>
            </a:r>
            <a:endParaRPr lang="ru-RU" sz="2800" dirty="0"/>
          </a:p>
          <a:p>
            <a:endParaRPr lang="ru-RU" sz="2800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6862" t="69551" r="5719" b="16034"/>
          <a:stretch/>
        </p:blipFill>
        <p:spPr bwMode="auto">
          <a:xfrm>
            <a:off x="322262" y="4427854"/>
            <a:ext cx="9031288" cy="19919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715250" y="369301"/>
            <a:ext cx="43815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добавление :</a:t>
            </a:r>
            <a:r>
              <a:rPr lang="ru-RU" sz="2800" dirty="0" err="1"/>
              <a:t>first-of-type</a:t>
            </a:r>
            <a:r>
              <a:rPr lang="ru-RU" sz="2800" dirty="0"/>
              <a:t> к селектору </a:t>
            </a:r>
            <a:r>
              <a:rPr lang="ru-RU" sz="2800" dirty="0" err="1"/>
              <a:t>td</a:t>
            </a:r>
            <a:r>
              <a:rPr lang="ru-RU" sz="2800" dirty="0"/>
              <a:t> устанавливает стиль для всех первых ячеек, поскольку родителем для элемента &lt;</a:t>
            </a:r>
            <a:r>
              <a:rPr lang="ru-RU" sz="2800" dirty="0" err="1"/>
              <a:t>td</a:t>
            </a:r>
            <a:r>
              <a:rPr lang="ru-RU" sz="2800" dirty="0"/>
              <a:t>&gt; выступает элемент &lt;</a:t>
            </a:r>
            <a:r>
              <a:rPr lang="ru-RU" sz="2800" dirty="0" err="1"/>
              <a:t>tr</a:t>
            </a:r>
            <a:r>
              <a:rPr lang="ru-RU" sz="2800" dirty="0"/>
              <a:t>&gt;.</a:t>
            </a:r>
          </a:p>
        </p:txBody>
      </p:sp>
    </p:spTree>
    <p:extLst>
      <p:ext uri="{BB962C8B-B14F-4D97-AF65-F5344CB8AC3E}">
        <p14:creationId xmlns:p14="http://schemas.microsoft.com/office/powerpoint/2010/main" val="262933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Псевдоклассы</a:t>
            </a:r>
            <a:r>
              <a:rPr lang="ru-RU" dirty="0"/>
              <a:t> – структура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sz="28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tr:nth-child</a:t>
            </a:r>
            <a:r>
              <a:rPr lang="en-US" sz="28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(4)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2400"/>
              </a:spcBef>
            </a:pPr>
            <a:r>
              <a:rPr lang="en-US" sz="28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tr:nth-child</a:t>
            </a:r>
            <a:r>
              <a:rPr lang="en-US" sz="28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(2n)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2400"/>
              </a:spcBef>
            </a:pPr>
            <a:r>
              <a:rPr lang="en-US" sz="28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tr:nth-child</a:t>
            </a:r>
            <a:r>
              <a:rPr lang="en-US" sz="28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(3n+2)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2400"/>
              </a:spcBef>
            </a:pPr>
            <a:r>
              <a:rPr lang="en-US" sz="28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tr:nth-child</a:t>
            </a:r>
            <a:r>
              <a:rPr lang="en-US" sz="28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(even)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2400"/>
              </a:spcBef>
            </a:pPr>
            <a:r>
              <a:rPr lang="en-US" sz="28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tr:nth-child</a:t>
            </a:r>
            <a:r>
              <a:rPr lang="en-US" sz="28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(odd)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ru-RU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3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88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Псевдоклассы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ru-RU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ru-RU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p:first-child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ru-RU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red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ru-RU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ru-RU" sz="18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Paragraph 1.1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Paragraph 1.2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Paragraph 1.3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Paragraph 2.1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Paragraph 3.2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95754" y="3103685"/>
            <a:ext cx="4615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530" y="1845733"/>
            <a:ext cx="42481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8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Псевдоклассы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4756673" cy="40363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Paragraph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Item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Item 2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Item 3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item 4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923878" y="1845732"/>
            <a:ext cx="5231802" cy="40363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dirty="0" smtClean="0">
                <a:solidFill>
                  <a:schemeClr val="tx1"/>
                </a:solidFill>
                <a:highlight>
                  <a:srgbClr val="FFFFFF"/>
                </a:highlight>
              </a:rPr>
              <a:t>Выделение </a:t>
            </a:r>
            <a:r>
              <a:rPr lang="en-US" sz="1800" b="1" dirty="0" smtClean="0">
                <a:solidFill>
                  <a:schemeClr val="tx1"/>
                </a:solidFill>
                <a:highlight>
                  <a:srgbClr val="FFFFFF"/>
                </a:highlight>
              </a:rPr>
              <a:t>Item 2</a:t>
            </a:r>
            <a:r>
              <a:rPr lang="en-US" sz="1800" dirty="0" smtClean="0">
                <a:solidFill>
                  <a:schemeClr val="tx1"/>
                </a:solidFill>
                <a:highlight>
                  <a:srgbClr val="FFFFFF"/>
                </a:highlight>
              </a:rPr>
              <a:t> – </a:t>
            </a:r>
            <a:r>
              <a:rPr lang="ru-RU" sz="1800" dirty="0" smtClean="0">
                <a:solidFill>
                  <a:schemeClr val="tx1"/>
                </a:solidFill>
                <a:highlight>
                  <a:srgbClr val="FFFFFF"/>
                </a:highlight>
              </a:rPr>
              <a:t>три способа:</a:t>
            </a:r>
            <a:endParaRPr lang="en-US" sz="1800" dirty="0" smtClean="0">
              <a:solidFill>
                <a:schemeClr val="tx1"/>
              </a:solidFill>
              <a:highlight>
                <a:srgbClr val="FFFFFF"/>
              </a:highlight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ul:first-of-type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li:nth-child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font-weight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bold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li:last-child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font-weight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bold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ul:first-of-type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li:nth-last-child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font-weight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bold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10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Псевдоклассы</a:t>
            </a:r>
            <a:r>
              <a:rPr lang="ru-RU" dirty="0" smtClean="0"/>
              <a:t> – </a:t>
            </a:r>
            <a:r>
              <a:rPr lang="en-US" dirty="0" smtClean="0"/>
              <a:t>UI (</a:t>
            </a:r>
            <a:r>
              <a:rPr lang="ru-RU" dirty="0" smtClean="0"/>
              <a:t>всё в </a:t>
            </a:r>
            <a:r>
              <a:rPr lang="en-US" dirty="0" smtClean="0"/>
              <a:t>CSS3)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096962" y="1846263"/>
          <a:ext cx="10058717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438"/>
                <a:gridCol w="7955279"/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000" dirty="0" err="1" smtClean="0"/>
                        <a:t>Псевдокласс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Что</a:t>
                      </a:r>
                      <a:r>
                        <a:rPr lang="ru-RU" sz="2000" baseline="0" dirty="0" smtClean="0"/>
                        <a:t> выбирает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:enabled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Доступные (не заблокированные) элементы формы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:disabled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Заблокированные элементы формы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:checked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Элементы интерфейса (переключатели, флажки), которые находятся в положение «включено»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:default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Элементы, которые установлены по умолчанию в группе похожих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:valid</a:t>
                      </a:r>
                    </a:p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:invalid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Элементы, прошедшие или не прошедшие клиентскую </a:t>
                      </a:r>
                      <a:r>
                        <a:rPr lang="ru-RU" sz="20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валидацию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:in-range</a:t>
                      </a:r>
                    </a:p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:out-of-range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ru-RU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со значением в (вне) указанном диапазоне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:required</a:t>
                      </a:r>
                    </a:p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:optional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Элементы, основываясь на наличии атрибута </a:t>
                      </a:r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required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5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7F8C8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ru-RU" b="1" dirty="0" err="1">
                <a:solidFill>
                  <a:srgbClr val="7F8C8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checked</a:t>
            </a:r>
            <a:r>
              <a:rPr lang="ru-RU" b="1" dirty="0">
                <a:solidFill>
                  <a:srgbClr val="7F8C8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 </a:t>
            </a:r>
            <a:r>
              <a:rPr lang="ru-RU" b="1" dirty="0">
                <a:solidFill>
                  <a:srgbClr val="404040"/>
                </a:solidFill>
                <a:latin typeface="Times New Roman"/>
              </a:rPr>
              <a:t/>
            </a:r>
            <a:br>
              <a:rPr lang="ru-RU" b="1" dirty="0">
                <a:solidFill>
                  <a:srgbClr val="404040"/>
                </a:solidFill>
                <a:latin typeface="Times New Roman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3400" y="1845734"/>
            <a:ext cx="11658600" cy="4023360"/>
          </a:xfrm>
        </p:spPr>
        <p:txBody>
          <a:bodyPr/>
          <a:lstStyle/>
          <a:p>
            <a:r>
              <a:rPr lang="en-US" sz="2800" dirty="0" err="1">
                <a:solidFill>
                  <a:srgbClr val="3182BD"/>
                </a:solidFill>
              </a:rPr>
              <a:t>input</a:t>
            </a:r>
            <a:r>
              <a:rPr lang="en-US" sz="2800" dirty="0" err="1">
                <a:solidFill>
                  <a:srgbClr val="333333"/>
                </a:solidFill>
              </a:rPr>
              <a:t>:checked</a:t>
            </a:r>
            <a:r>
              <a:rPr lang="en-US" sz="2800" dirty="0">
                <a:solidFill>
                  <a:srgbClr val="333333"/>
                </a:solidFill>
              </a:rPr>
              <a:t> + </a:t>
            </a:r>
            <a:r>
              <a:rPr lang="en-US" sz="2800" dirty="0">
                <a:solidFill>
                  <a:srgbClr val="3182BD"/>
                </a:solidFill>
              </a:rPr>
              <a:t>span</a:t>
            </a:r>
            <a:r>
              <a:rPr lang="en-US" sz="2800" dirty="0">
                <a:solidFill>
                  <a:srgbClr val="333333"/>
                </a:solidFill>
              </a:rPr>
              <a:t> {    </a:t>
            </a:r>
            <a:endParaRPr lang="en-US" sz="2800" dirty="0" smtClean="0">
              <a:solidFill>
                <a:srgbClr val="333333"/>
              </a:solidFill>
            </a:endParaRPr>
          </a:p>
          <a:p>
            <a:r>
              <a:rPr lang="en-US" sz="2800" dirty="0" smtClean="0">
                <a:solidFill>
                  <a:srgbClr val="E6550D"/>
                </a:solidFill>
              </a:rPr>
              <a:t>background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>
                <a:solidFill>
                  <a:srgbClr val="31A354"/>
                </a:solidFill>
              </a:rPr>
              <a:t>#fc0</a:t>
            </a:r>
            <a:r>
              <a:rPr lang="en-US" sz="2800" dirty="0">
                <a:solidFill>
                  <a:srgbClr val="333333"/>
                </a:solidFill>
              </a:rPr>
              <a:t>;  </a:t>
            </a:r>
            <a:endParaRPr lang="en-US" sz="2800" dirty="0" smtClean="0">
              <a:solidFill>
                <a:srgbClr val="333333"/>
              </a:solidFill>
            </a:endParaRPr>
          </a:p>
          <a:p>
            <a:r>
              <a:rPr lang="en-US" sz="2800" dirty="0" smtClean="0">
                <a:solidFill>
                  <a:srgbClr val="333333"/>
                </a:solidFill>
              </a:rPr>
              <a:t> }</a:t>
            </a:r>
          </a:p>
          <a:p>
            <a:r>
              <a:rPr lang="en-US" sz="2800" dirty="0" smtClean="0">
                <a:solidFill>
                  <a:srgbClr val="3182BD"/>
                </a:solidFill>
              </a:rPr>
              <a:t>. . .</a:t>
            </a:r>
          </a:p>
          <a:p>
            <a:r>
              <a:rPr lang="en-US" sz="2800" dirty="0" smtClean="0">
                <a:solidFill>
                  <a:srgbClr val="3182BD"/>
                </a:solidFill>
              </a:rPr>
              <a:t>&lt;</a:t>
            </a:r>
            <a:r>
              <a:rPr lang="ru-RU" sz="2800" dirty="0" err="1"/>
              <a:t>input</a:t>
            </a: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>
                <a:solidFill>
                  <a:srgbClr val="E6550D"/>
                </a:solidFill>
              </a:rPr>
              <a:t>type</a:t>
            </a:r>
            <a:r>
              <a:rPr lang="en-US" sz="2800" dirty="0">
                <a:solidFill>
                  <a:srgbClr val="756BB1"/>
                </a:solidFill>
              </a:rPr>
              <a:t>=</a:t>
            </a:r>
            <a:r>
              <a:rPr lang="en-US" sz="2800" dirty="0">
                <a:solidFill>
                  <a:srgbClr val="31A354"/>
                </a:solidFill>
              </a:rPr>
              <a:t>"checkbox"</a:t>
            </a: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>
                <a:solidFill>
                  <a:srgbClr val="E6550D"/>
                </a:solidFill>
              </a:rPr>
              <a:t>name</a:t>
            </a:r>
            <a:r>
              <a:rPr lang="en-US" sz="2800" dirty="0">
                <a:solidFill>
                  <a:srgbClr val="756BB1"/>
                </a:solidFill>
              </a:rPr>
              <a:t>=</a:t>
            </a:r>
            <a:r>
              <a:rPr lang="en-US" sz="2800" dirty="0">
                <a:solidFill>
                  <a:srgbClr val="31A354"/>
                </a:solidFill>
              </a:rPr>
              <a:t>"a2"</a:t>
            </a:r>
            <a:r>
              <a:rPr lang="en-US" sz="2800" dirty="0">
                <a:solidFill>
                  <a:srgbClr val="3182BD"/>
                </a:solidFill>
              </a:rPr>
              <a:t>&gt;&lt;span&gt;</a:t>
            </a:r>
            <a:r>
              <a:rPr lang="en-US" sz="2800" dirty="0">
                <a:solidFill>
                  <a:srgbClr val="333333"/>
                </a:solidFill>
              </a:rPr>
              <a:t>Windows Vista</a:t>
            </a:r>
            <a:r>
              <a:rPr lang="en-US" sz="2800" dirty="0">
                <a:solidFill>
                  <a:srgbClr val="3182BD"/>
                </a:solidFill>
              </a:rPr>
              <a:t>&lt;</a:t>
            </a:r>
            <a:r>
              <a:rPr lang="ru-RU" sz="2800" dirty="0"/>
              <a:t>/</a:t>
            </a:r>
            <a:r>
              <a:rPr lang="ru-RU" sz="2800" dirty="0" err="1"/>
              <a:t>span</a:t>
            </a:r>
            <a:r>
              <a:rPr lang="ru-RU" sz="2800" dirty="0"/>
              <a:t>&gt;&lt;</a:t>
            </a:r>
            <a:r>
              <a:rPr lang="ru-RU" sz="2800" dirty="0" err="1"/>
              <a:t>br</a:t>
            </a:r>
            <a:r>
              <a:rPr lang="ru-RU" sz="2800" dirty="0"/>
              <a:t>&gt;</a:t>
            </a:r>
            <a:r>
              <a:rPr lang="en-US" sz="2800" dirty="0">
                <a:solidFill>
                  <a:srgbClr val="333333"/>
                </a:solidFill>
              </a:rPr>
              <a:t>  </a:t>
            </a:r>
            <a:endParaRPr lang="en-US" sz="2800" dirty="0" smtClean="0">
              <a:solidFill>
                <a:srgbClr val="333333"/>
              </a:solidFill>
            </a:endParaRPr>
          </a:p>
          <a:p>
            <a:r>
              <a:rPr lang="en-US" sz="2800" dirty="0" smtClean="0">
                <a:solidFill>
                  <a:srgbClr val="3182BD"/>
                </a:solidFill>
              </a:rPr>
              <a:t>&lt;</a:t>
            </a:r>
            <a:r>
              <a:rPr lang="ru-RU" sz="2800" dirty="0" err="1"/>
              <a:t>input</a:t>
            </a: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>
                <a:solidFill>
                  <a:srgbClr val="E6550D"/>
                </a:solidFill>
              </a:rPr>
              <a:t>type</a:t>
            </a:r>
            <a:r>
              <a:rPr lang="en-US" sz="2800" dirty="0">
                <a:solidFill>
                  <a:srgbClr val="756BB1"/>
                </a:solidFill>
              </a:rPr>
              <a:t>=</a:t>
            </a:r>
            <a:r>
              <a:rPr lang="en-US" sz="2800" dirty="0">
                <a:solidFill>
                  <a:srgbClr val="31A354"/>
                </a:solidFill>
              </a:rPr>
              <a:t>"checkbox"</a:t>
            </a: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>
                <a:solidFill>
                  <a:srgbClr val="E6550D"/>
                </a:solidFill>
              </a:rPr>
              <a:t>name</a:t>
            </a:r>
            <a:r>
              <a:rPr lang="en-US" sz="2800" dirty="0">
                <a:solidFill>
                  <a:srgbClr val="756BB1"/>
                </a:solidFill>
              </a:rPr>
              <a:t>=</a:t>
            </a:r>
            <a:r>
              <a:rPr lang="en-US" sz="2800" dirty="0">
                <a:solidFill>
                  <a:srgbClr val="31A354"/>
                </a:solidFill>
              </a:rPr>
              <a:t>"a3"</a:t>
            </a:r>
            <a:r>
              <a:rPr lang="en-US" sz="2800" dirty="0">
                <a:solidFill>
                  <a:srgbClr val="3182BD"/>
                </a:solidFill>
              </a:rPr>
              <a:t>&gt;&lt;span&gt;</a:t>
            </a:r>
            <a:r>
              <a:rPr lang="en-US" sz="2800" dirty="0">
                <a:solidFill>
                  <a:srgbClr val="333333"/>
                </a:solidFill>
              </a:rPr>
              <a:t>Windows XP</a:t>
            </a:r>
            <a:r>
              <a:rPr lang="en-US" sz="2800" dirty="0">
                <a:solidFill>
                  <a:srgbClr val="3182BD"/>
                </a:solidFill>
              </a:rPr>
              <a:t>&lt;</a:t>
            </a:r>
            <a:r>
              <a:rPr lang="ru-RU" sz="2800" dirty="0"/>
              <a:t>/</a:t>
            </a:r>
            <a:r>
              <a:rPr lang="ru-RU" sz="2800" dirty="0" err="1"/>
              <a:t>span</a:t>
            </a:r>
            <a:r>
              <a:rPr lang="ru-RU" sz="2800" dirty="0"/>
              <a:t>&gt;&lt;</a:t>
            </a:r>
            <a:r>
              <a:rPr lang="ru-RU" sz="2800" dirty="0" err="1"/>
              <a:t>br</a:t>
            </a:r>
            <a:r>
              <a:rPr lang="ru-RU" sz="2800" dirty="0" smtClean="0"/>
              <a:t>&gt;</a:t>
            </a:r>
            <a:endParaRPr lang="en-US" sz="2800" dirty="0" smtClean="0"/>
          </a:p>
          <a:p>
            <a:r>
              <a:rPr lang="en-US" sz="2800" dirty="0" smtClean="0"/>
              <a:t>. . .</a:t>
            </a:r>
            <a:endParaRPr lang="ru-RU" sz="2800" dirty="0"/>
          </a:p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7353" t="39085" r="73529" b="45162"/>
          <a:stretch/>
        </p:blipFill>
        <p:spPr bwMode="auto">
          <a:xfrm>
            <a:off x="6403657" y="362902"/>
            <a:ext cx="3292793" cy="28946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035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ru-RU" b="1" dirty="0" smtClean="0">
                <a:solidFill>
                  <a:srgbClr val="7F8C8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:disabled</a:t>
            </a:r>
            <a:br>
              <a:rPr lang="ru-RU" b="1" dirty="0" smtClean="0">
                <a:solidFill>
                  <a:srgbClr val="7F8C8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ru-RU" b="1" dirty="0">
              <a:solidFill>
                <a:srgbClr val="7F8C8D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1930" y="1826684"/>
            <a:ext cx="7875270" cy="4023360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3182BD"/>
                </a:solidFill>
              </a:rPr>
              <a:t>textarea</a:t>
            </a:r>
            <a:r>
              <a:rPr lang="en-US" sz="2800" dirty="0" err="1">
                <a:solidFill>
                  <a:srgbClr val="333333"/>
                </a:solidFill>
              </a:rPr>
              <a:t>:disabled</a:t>
            </a:r>
            <a:r>
              <a:rPr lang="en-US" sz="2800" dirty="0">
                <a:solidFill>
                  <a:srgbClr val="333333"/>
                </a:solidFill>
              </a:rPr>
              <a:t> {     </a:t>
            </a:r>
            <a:endParaRPr lang="en-US" sz="2800" dirty="0" smtClean="0">
              <a:solidFill>
                <a:srgbClr val="333333"/>
              </a:solidFill>
            </a:endParaRPr>
          </a:p>
          <a:p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      </a:t>
            </a:r>
            <a:r>
              <a:rPr lang="en-US" sz="2800" dirty="0" smtClean="0">
                <a:solidFill>
                  <a:srgbClr val="E6550D"/>
                </a:solidFill>
              </a:rPr>
              <a:t>background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 err="1">
                <a:solidFill>
                  <a:srgbClr val="31A354"/>
                </a:solidFill>
              </a:rPr>
              <a:t>url</a:t>
            </a:r>
            <a:r>
              <a:rPr lang="en-US" sz="2800" dirty="0">
                <a:solidFill>
                  <a:srgbClr val="333333"/>
                </a:solidFill>
              </a:rPr>
              <a:t>(image/dline.png);     </a:t>
            </a:r>
            <a:endParaRPr lang="en-US" sz="2800" dirty="0" smtClean="0">
              <a:solidFill>
                <a:srgbClr val="333333"/>
              </a:solidFill>
            </a:endParaRPr>
          </a:p>
          <a:p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      </a:t>
            </a:r>
            <a:r>
              <a:rPr lang="en-US" sz="2800" dirty="0" smtClean="0">
                <a:solidFill>
                  <a:srgbClr val="E6550D"/>
                </a:solidFill>
              </a:rPr>
              <a:t>border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>
                <a:solidFill>
                  <a:srgbClr val="31A354"/>
                </a:solidFill>
              </a:rPr>
              <a:t>1px</a:t>
            </a:r>
            <a:r>
              <a:rPr lang="en-US" sz="2800" dirty="0">
                <a:solidFill>
                  <a:srgbClr val="333333"/>
                </a:solidFill>
              </a:rPr>
              <a:t> solid </a:t>
            </a:r>
            <a:r>
              <a:rPr lang="en-US" sz="2800" dirty="0">
                <a:solidFill>
                  <a:srgbClr val="31A354"/>
                </a:solidFill>
              </a:rPr>
              <a:t>#666</a:t>
            </a:r>
            <a:r>
              <a:rPr lang="en-US" sz="2800" dirty="0">
                <a:solidFill>
                  <a:srgbClr val="333333"/>
                </a:solidFill>
              </a:rPr>
              <a:t>;     </a:t>
            </a:r>
            <a:endParaRPr lang="en-US" sz="2800" dirty="0" smtClean="0">
              <a:solidFill>
                <a:srgbClr val="333333"/>
              </a:solidFill>
            </a:endParaRPr>
          </a:p>
          <a:p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      </a:t>
            </a:r>
            <a:r>
              <a:rPr lang="en-US" sz="2800" dirty="0" smtClean="0">
                <a:solidFill>
                  <a:srgbClr val="E6550D"/>
                </a:solidFill>
              </a:rPr>
              <a:t>padding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>
                <a:solidFill>
                  <a:srgbClr val="31A354"/>
                </a:solidFill>
              </a:rPr>
              <a:t>5px</a:t>
            </a:r>
            <a:r>
              <a:rPr lang="en-US" sz="2800" dirty="0">
                <a:solidFill>
                  <a:srgbClr val="333333"/>
                </a:solidFill>
              </a:rPr>
              <a:t>;   </a:t>
            </a:r>
            <a:r>
              <a:rPr lang="ru-RU" sz="2800" dirty="0" smtClean="0">
                <a:solidFill>
                  <a:srgbClr val="333333"/>
                </a:solidFill>
              </a:rPr>
              <a:t>}</a:t>
            </a:r>
            <a:r>
              <a:rPr lang="en-US" sz="2800" dirty="0" smtClean="0">
                <a:solidFill>
                  <a:srgbClr val="333333"/>
                </a:solidFill>
              </a:rPr>
              <a:t> </a:t>
            </a:r>
          </a:p>
          <a:p>
            <a:r>
              <a:rPr lang="ru-RU" sz="2800" dirty="0" smtClean="0">
                <a:solidFill>
                  <a:srgbClr val="3182BD"/>
                </a:solidFill>
              </a:rPr>
              <a:t>&lt;</a:t>
            </a:r>
            <a:r>
              <a:rPr lang="ru-RU" sz="2800" dirty="0" err="1"/>
              <a:t>textarea</a:t>
            </a:r>
            <a:r>
              <a:rPr lang="ru-RU" sz="2800" dirty="0">
                <a:solidFill>
                  <a:srgbClr val="333333"/>
                </a:solidFill>
              </a:rPr>
              <a:t> disabled </a:t>
            </a:r>
            <a:r>
              <a:rPr lang="ru-RU" sz="2800" dirty="0" err="1">
                <a:solidFill>
                  <a:srgbClr val="E6550D"/>
                </a:solidFill>
              </a:rPr>
              <a:t>cols</a:t>
            </a:r>
            <a:r>
              <a:rPr lang="ru-RU" sz="2800" dirty="0">
                <a:solidFill>
                  <a:srgbClr val="756BB1"/>
                </a:solidFill>
              </a:rPr>
              <a:t>=</a:t>
            </a:r>
            <a:r>
              <a:rPr lang="ru-RU" sz="2800" dirty="0">
                <a:solidFill>
                  <a:srgbClr val="31A354"/>
                </a:solidFill>
              </a:rPr>
              <a:t>"30"</a:t>
            </a:r>
            <a:r>
              <a:rPr lang="ru-RU" sz="2800" dirty="0">
                <a:solidFill>
                  <a:srgbClr val="333333"/>
                </a:solidFill>
              </a:rPr>
              <a:t> </a:t>
            </a:r>
            <a:r>
              <a:rPr lang="ru-RU" sz="2800" dirty="0" err="1">
                <a:solidFill>
                  <a:srgbClr val="E6550D"/>
                </a:solidFill>
              </a:rPr>
              <a:t>rows</a:t>
            </a:r>
            <a:r>
              <a:rPr lang="ru-RU" sz="2800" dirty="0">
                <a:solidFill>
                  <a:srgbClr val="756BB1"/>
                </a:solidFill>
              </a:rPr>
              <a:t>=</a:t>
            </a:r>
            <a:r>
              <a:rPr lang="ru-RU" sz="2800" dirty="0">
                <a:solidFill>
                  <a:srgbClr val="31A354"/>
                </a:solidFill>
              </a:rPr>
              <a:t>"5"</a:t>
            </a:r>
            <a:r>
              <a:rPr lang="ru-RU" sz="2800" dirty="0">
                <a:solidFill>
                  <a:srgbClr val="3182BD"/>
                </a:solidFill>
              </a:rPr>
              <a:t>&gt;</a:t>
            </a:r>
            <a:endParaRPr lang="ru-RU" sz="2800" dirty="0"/>
          </a:p>
          <a:p>
            <a:r>
              <a:rPr lang="ru-RU" sz="2800" dirty="0">
                <a:solidFill>
                  <a:srgbClr val="333333"/>
                </a:solidFill>
                <a:ea typeface="Times New Roman"/>
              </a:rPr>
              <a:t>   Это заблокированное поле, в него нельзя ничего писать</a:t>
            </a:r>
            <a:r>
              <a:rPr lang="ru-RU" sz="2800" dirty="0">
                <a:solidFill>
                  <a:srgbClr val="3182BD"/>
                </a:solidFill>
                <a:ea typeface="Times New Roman"/>
                <a:cs typeface="Times New Roman"/>
              </a:rPr>
              <a:t>&lt;</a:t>
            </a:r>
            <a:r>
              <a:rPr lang="ru-RU" sz="2800" dirty="0"/>
              <a:t>/</a:t>
            </a:r>
            <a:r>
              <a:rPr lang="ru-RU" sz="2800" dirty="0" err="1"/>
              <a:t>textarea</a:t>
            </a:r>
            <a:r>
              <a:rPr lang="ru-RU" sz="2800" dirty="0"/>
              <a:t>&gt;</a:t>
            </a:r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16013" t="46813" r="44771" b="40852"/>
          <a:stretch/>
        </p:blipFill>
        <p:spPr bwMode="auto">
          <a:xfrm>
            <a:off x="6419849" y="1634807"/>
            <a:ext cx="5410201" cy="29943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6381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Псевдоклассы</a:t>
            </a:r>
            <a:r>
              <a:rPr lang="ru-RU" dirty="0" smtClean="0"/>
              <a:t> – вне категорий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endParaRPr lang="ru-RU" sz="32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097280" y="1845733"/>
          <a:ext cx="100584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896"/>
                <a:gridCol w="7390504"/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 err="1" smtClean="0"/>
                        <a:t>Псевдокласс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Что</a:t>
                      </a:r>
                      <a:r>
                        <a:rPr lang="ru-RU" sz="2400" baseline="0" dirty="0" smtClean="0"/>
                        <a:t> выбирает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:not(</a:t>
                      </a:r>
                      <a:r>
                        <a:rPr lang="en-US" sz="2200" i="1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  <a:r>
                        <a:rPr lang="ru-RU" sz="2200" i="1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селектор</a:t>
                      </a:r>
                      <a:r>
                        <a:rPr lang="en-US" sz="2200" i="1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2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r>
                        <a:rPr lang="ru-RU" sz="22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Элементы, которые</a:t>
                      </a:r>
                      <a:r>
                        <a:rPr lang="ru-RU" sz="2400" baseline="0" dirty="0" smtClean="0"/>
                        <a:t> не попадают под указанный </a:t>
                      </a:r>
                      <a:r>
                        <a:rPr lang="ru-RU" sz="2400" dirty="0" smtClean="0"/>
                        <a:t>селектор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:empty</a:t>
                      </a:r>
                      <a:r>
                        <a:rPr lang="ru-RU" sz="22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Пустые элементы (не содержат дочерних элементов, текста, пробелов)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</a:t>
                      </a:r>
                      <a:r>
                        <a:rPr lang="en-US" sz="22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lang</a:t>
                      </a:r>
                      <a:r>
                        <a:rPr lang="en-US" sz="22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sz="2200" i="1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  <a:r>
                        <a:rPr lang="ru-RU" sz="2200" i="1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язык</a:t>
                      </a:r>
                      <a:r>
                        <a:rPr lang="en-US" sz="2200" i="1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2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Элементы</a:t>
                      </a:r>
                      <a:r>
                        <a:rPr lang="ru-RU" sz="2400" baseline="0" dirty="0" smtClean="0"/>
                        <a:t> на основе значения атрибута </a:t>
                      </a:r>
                      <a:r>
                        <a:rPr lang="en-US" sz="2200" i="0" kern="1200" dirty="0" err="1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lang</a:t>
                      </a:r>
                      <a:endParaRPr lang="en-US" sz="2200" i="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:target</a:t>
                      </a:r>
                      <a:r>
                        <a:rPr lang="ru-RU" sz="22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Целевой</a:t>
                      </a:r>
                      <a:r>
                        <a:rPr lang="ru-RU" sz="2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элемент (его </a:t>
                      </a:r>
                      <a:r>
                        <a:rPr lang="en-US" sz="2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 </a:t>
                      </a:r>
                      <a:r>
                        <a:rPr lang="ru-RU" sz="2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задан в адресе)</a:t>
                      </a:r>
                    </a:p>
                    <a:p>
                      <a:r>
                        <a:rPr lang="ru-RU" sz="24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Пример: http://www.w3.org/TR/css3-selectors/</a:t>
                      </a:r>
                      <a:r>
                        <a:rPr lang="ru-RU" sz="2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#trg</a:t>
                      </a:r>
                      <a:endParaRPr lang="en-US" sz="2400" b="1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03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9180" y="153253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ru-RU" sz="5400" b="1" dirty="0">
                <a:solidFill>
                  <a:srgbClr val="7F8C8D"/>
                </a:solidFill>
                <a:latin typeface="Times New Roman"/>
              </a:rPr>
              <a:t>:</a:t>
            </a:r>
            <a:r>
              <a:rPr lang="ru-RU" sz="5400" b="1" dirty="0" err="1">
                <a:solidFill>
                  <a:srgbClr val="7F8C8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empty</a:t>
            </a:r>
            <a:r>
              <a:rPr lang="ru-RU" sz="5400" b="1" dirty="0">
                <a:solidFill>
                  <a:srgbClr val="7F8C8D"/>
                </a:solidFill>
                <a:latin typeface="Times New Roman"/>
              </a:rPr>
              <a:t> </a:t>
            </a:r>
            <a:r>
              <a:rPr lang="ru-RU" sz="5400" b="1" dirty="0">
                <a:solidFill>
                  <a:srgbClr val="404040"/>
                </a:solidFill>
                <a:latin typeface="Times New Roman"/>
              </a:rPr>
              <a:t/>
            </a:r>
            <a:br>
              <a:rPr lang="ru-RU" sz="5400" b="1" dirty="0">
                <a:solidFill>
                  <a:srgbClr val="404040"/>
                </a:solidFill>
                <a:latin typeface="Times New Roman"/>
              </a:rPr>
            </a:br>
            <a:endParaRPr lang="ru-RU" sz="5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1930" y="912284"/>
            <a:ext cx="11799570" cy="4023360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ru-RU" sz="2800" dirty="0" smtClean="0">
                <a:solidFill>
                  <a:srgbClr val="000080"/>
                </a:solidFill>
                <a:latin typeface="Helvetica"/>
                <a:ea typeface="Times New Roman"/>
                <a:cs typeface="Times New Roman"/>
              </a:rPr>
              <a:t>&lt;</a:t>
            </a:r>
            <a:r>
              <a:rPr lang="ru-RU" sz="2800" dirty="0">
                <a:solidFill>
                  <a:srgbClr val="000080"/>
                </a:solidFill>
                <a:latin typeface="Helvetica"/>
                <a:ea typeface="Times New Roman"/>
                <a:cs typeface="Times New Roman"/>
              </a:rPr>
              <a:t>p&gt;&lt;/p&gt;</a:t>
            </a:r>
            <a:r>
              <a:rPr lang="ru-RU" sz="2800" dirty="0">
                <a:solidFill>
                  <a:srgbClr val="0A0A0A"/>
                </a:solidFill>
                <a:latin typeface="Helvetica"/>
                <a:ea typeface="Times New Roman"/>
                <a:cs typeface="Times New Roman"/>
              </a:rPr>
              <a:t> является пустым элементом, а </a:t>
            </a:r>
            <a:r>
              <a:rPr lang="ru-RU" sz="2800" dirty="0">
                <a:solidFill>
                  <a:srgbClr val="666666"/>
                </a:solidFill>
                <a:latin typeface="Courier New"/>
                <a:ea typeface="Times New Roman"/>
                <a:cs typeface="Times New Roman"/>
              </a:rPr>
              <a:t>&lt;p&gt; &lt;/p&gt;</a:t>
            </a:r>
            <a:r>
              <a:rPr lang="ru-RU" sz="2800" dirty="0">
                <a:solidFill>
                  <a:srgbClr val="0A0A0A"/>
                </a:solidFill>
                <a:latin typeface="Helvetica"/>
                <a:ea typeface="Times New Roman"/>
                <a:cs typeface="Times New Roman"/>
              </a:rPr>
              <a:t>, </a:t>
            </a:r>
            <a:r>
              <a:rPr lang="ru-RU" sz="2800" dirty="0">
                <a:solidFill>
                  <a:srgbClr val="666666"/>
                </a:solidFill>
                <a:latin typeface="Courier New"/>
                <a:ea typeface="Times New Roman"/>
                <a:cs typeface="Times New Roman"/>
              </a:rPr>
              <a:t>&lt;p&gt;&amp;</a:t>
            </a:r>
            <a:r>
              <a:rPr lang="ru-RU" sz="2800" dirty="0" err="1">
                <a:solidFill>
                  <a:srgbClr val="666666"/>
                </a:solidFill>
                <a:latin typeface="Courier New"/>
                <a:ea typeface="Times New Roman"/>
                <a:cs typeface="Times New Roman"/>
              </a:rPr>
              <a:t>nbsp</a:t>
            </a:r>
            <a:r>
              <a:rPr lang="ru-RU" sz="2800" dirty="0">
                <a:solidFill>
                  <a:srgbClr val="666666"/>
                </a:solidFill>
                <a:latin typeface="Courier New"/>
                <a:ea typeface="Times New Roman"/>
                <a:cs typeface="Times New Roman"/>
              </a:rPr>
              <a:t>;&lt;/p&gt;</a:t>
            </a:r>
            <a:r>
              <a:rPr lang="ru-RU" sz="2800" dirty="0">
                <a:solidFill>
                  <a:srgbClr val="0A0A0A"/>
                </a:solidFill>
                <a:latin typeface="Helvetica"/>
                <a:ea typeface="Times New Roman"/>
                <a:cs typeface="Times New Roman"/>
              </a:rPr>
              <a:t> или </a:t>
            </a:r>
            <a:r>
              <a:rPr lang="ru-RU" sz="2800" dirty="0">
                <a:solidFill>
                  <a:srgbClr val="666666"/>
                </a:solidFill>
                <a:latin typeface="Courier New"/>
                <a:ea typeface="Times New Roman"/>
                <a:cs typeface="Times New Roman"/>
              </a:rPr>
              <a:t>&lt;p&gt;эге&lt;/p&gt;</a:t>
            </a:r>
            <a:r>
              <a:rPr lang="ru-RU" sz="2800" dirty="0">
                <a:solidFill>
                  <a:srgbClr val="0A0A0A"/>
                </a:solidFill>
                <a:latin typeface="Helvetica"/>
                <a:ea typeface="Times New Roman"/>
                <a:cs typeface="Times New Roman"/>
              </a:rPr>
              <a:t> уже нет.</a:t>
            </a:r>
            <a:endParaRPr lang="ru-RU" sz="2800" dirty="0">
              <a:ea typeface="Times New Roman"/>
              <a:cs typeface="Times New Roman"/>
            </a:endParaRPr>
          </a:p>
          <a:p>
            <a:r>
              <a:rPr lang="en-US" sz="2800" dirty="0" err="1">
                <a:solidFill>
                  <a:srgbClr val="3182BD"/>
                </a:solidFill>
              </a:rPr>
              <a:t>span</a:t>
            </a:r>
            <a:r>
              <a:rPr lang="en-US" sz="2800" dirty="0" err="1">
                <a:solidFill>
                  <a:srgbClr val="333333"/>
                </a:solidFill>
              </a:rPr>
              <a:t>:empty</a:t>
            </a:r>
            <a:r>
              <a:rPr lang="en-US" sz="2800" dirty="0">
                <a:solidFill>
                  <a:srgbClr val="333333"/>
                </a:solidFill>
              </a:rPr>
              <a:t> {   </a:t>
            </a:r>
            <a:endParaRPr lang="en-US" sz="2800" dirty="0" smtClean="0">
              <a:solidFill>
                <a:srgbClr val="333333"/>
              </a:solidFill>
            </a:endParaRPr>
          </a:p>
          <a:p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          </a:t>
            </a:r>
            <a:r>
              <a:rPr lang="en-US" sz="2800" dirty="0" smtClean="0">
                <a:solidFill>
                  <a:srgbClr val="E6550D"/>
                </a:solidFill>
              </a:rPr>
              <a:t>background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>
                <a:solidFill>
                  <a:srgbClr val="31A354"/>
                </a:solidFill>
              </a:rPr>
              <a:t>red</a:t>
            </a:r>
            <a:r>
              <a:rPr lang="en-US" sz="2800" dirty="0">
                <a:solidFill>
                  <a:srgbClr val="333333"/>
                </a:solidFill>
              </a:rPr>
              <a:t>;    </a:t>
            </a:r>
            <a:endParaRPr lang="en-US" sz="2800" dirty="0" smtClean="0">
              <a:solidFill>
                <a:srgbClr val="333333"/>
              </a:solidFill>
            </a:endParaRPr>
          </a:p>
          <a:p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          </a:t>
            </a:r>
            <a:r>
              <a:rPr lang="en-US" sz="2800" dirty="0" smtClean="0">
                <a:solidFill>
                  <a:srgbClr val="E6550D"/>
                </a:solidFill>
              </a:rPr>
              <a:t>padding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>
                <a:solidFill>
                  <a:srgbClr val="31A354"/>
                </a:solidFill>
              </a:rPr>
              <a:t>3px</a:t>
            </a:r>
            <a:r>
              <a:rPr lang="en-US" sz="2800" dirty="0">
                <a:solidFill>
                  <a:srgbClr val="333333"/>
                </a:solidFill>
              </a:rPr>
              <a:t>;    </a:t>
            </a:r>
            <a:endParaRPr lang="en-US" sz="2800" dirty="0" smtClean="0">
              <a:solidFill>
                <a:srgbClr val="333333"/>
              </a:solidFill>
            </a:endParaRPr>
          </a:p>
          <a:p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          </a:t>
            </a:r>
            <a:r>
              <a:rPr lang="en-US" sz="2800" dirty="0" smtClean="0">
                <a:solidFill>
                  <a:srgbClr val="E6550D"/>
                </a:solidFill>
              </a:rPr>
              <a:t>margin-left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>
                <a:solidFill>
                  <a:srgbClr val="31A354"/>
                </a:solidFill>
              </a:rPr>
              <a:t>7px</a:t>
            </a:r>
            <a:r>
              <a:rPr lang="en-US" sz="2800" dirty="0">
                <a:solidFill>
                  <a:srgbClr val="333333"/>
                </a:solidFill>
              </a:rPr>
              <a:t>;    </a:t>
            </a:r>
            <a:endParaRPr lang="en-US" sz="2800" dirty="0" smtClean="0">
              <a:solidFill>
                <a:srgbClr val="333333"/>
              </a:solidFill>
            </a:endParaRPr>
          </a:p>
          <a:p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 smtClean="0">
                <a:solidFill>
                  <a:srgbClr val="333333"/>
                </a:solidFill>
              </a:rPr>
              <a:t>          </a:t>
            </a:r>
            <a:r>
              <a:rPr lang="en-US" sz="2800" dirty="0" smtClean="0">
                <a:solidFill>
                  <a:srgbClr val="E6550D"/>
                </a:solidFill>
              </a:rPr>
              <a:t>display</a:t>
            </a:r>
            <a:r>
              <a:rPr lang="en-US" sz="2800" dirty="0">
                <a:solidFill>
                  <a:srgbClr val="333333"/>
                </a:solidFill>
              </a:rPr>
              <a:t>: </a:t>
            </a:r>
            <a:r>
              <a:rPr lang="en-US" sz="2800" dirty="0">
                <a:solidFill>
                  <a:srgbClr val="31A354"/>
                </a:solidFill>
              </a:rPr>
              <a:t>inline-block</a:t>
            </a:r>
            <a:r>
              <a:rPr lang="en-US" sz="2800" dirty="0">
                <a:solidFill>
                  <a:srgbClr val="333333"/>
                </a:solidFill>
              </a:rPr>
              <a:t>;   </a:t>
            </a:r>
            <a:endParaRPr lang="en-US" sz="2800" dirty="0" smtClean="0">
              <a:solidFill>
                <a:srgbClr val="333333"/>
              </a:solidFill>
            </a:endParaRPr>
          </a:p>
          <a:p>
            <a:r>
              <a:rPr lang="ru-RU" sz="2800" dirty="0" smtClean="0">
                <a:solidFill>
                  <a:srgbClr val="333333"/>
                </a:solidFill>
              </a:rPr>
              <a:t>}</a:t>
            </a:r>
            <a:endParaRPr lang="en-US" sz="2800" dirty="0" smtClean="0">
              <a:solidFill>
                <a:srgbClr val="333333"/>
              </a:solidFill>
            </a:endParaRPr>
          </a:p>
          <a:p>
            <a:r>
              <a:rPr lang="ru-RU" sz="2800" dirty="0" smtClean="0">
                <a:solidFill>
                  <a:srgbClr val="3182BD"/>
                </a:solidFill>
              </a:rPr>
              <a:t>&lt;</a:t>
            </a:r>
            <a:r>
              <a:rPr lang="ru-RU" sz="2800" dirty="0"/>
              <a:t>p&gt;</a:t>
            </a:r>
            <a:r>
              <a:rPr lang="ru-RU" sz="2800" dirty="0">
                <a:solidFill>
                  <a:srgbClr val="333333"/>
                </a:solidFill>
              </a:rPr>
              <a:t>Линеарная фактура, в том числе, иллюстрирует </a:t>
            </a:r>
            <a:r>
              <a:rPr lang="ru-RU" sz="2800" dirty="0" err="1">
                <a:solidFill>
                  <a:srgbClr val="333333"/>
                </a:solidFill>
              </a:rPr>
              <a:t>фузз</a:t>
            </a:r>
            <a:r>
              <a:rPr lang="ru-RU" sz="2800" dirty="0">
                <a:solidFill>
                  <a:srgbClr val="333333"/>
                </a:solidFill>
              </a:rPr>
              <a:t>, и здесь мы видим   ту самую каноническую секвенцию с разнонаправленным шагом   отдельных звеньев</a:t>
            </a:r>
            <a:r>
              <a:rPr lang="ru-RU" sz="2800" dirty="0">
                <a:solidFill>
                  <a:srgbClr val="3182BD"/>
                </a:solidFill>
              </a:rPr>
              <a:t>&lt;</a:t>
            </a:r>
            <a:r>
              <a:rPr lang="ru-RU" sz="2800" dirty="0" err="1"/>
              <a:t>span</a:t>
            </a:r>
            <a:r>
              <a:rPr lang="ru-RU" sz="2800" dirty="0"/>
              <a:t>&gt;&lt;/</a:t>
            </a:r>
            <a:r>
              <a:rPr lang="ru-RU" sz="2800" dirty="0" err="1"/>
              <a:t>span</a:t>
            </a:r>
            <a:r>
              <a:rPr lang="ru-RU" sz="2800" dirty="0"/>
              <a:t>&gt;&lt;/p&gt;</a:t>
            </a:r>
          </a:p>
          <a:p>
            <a:endParaRPr lang="ru-RU" sz="2800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3915" t="68666" r="11327" b="22766"/>
          <a:stretch/>
        </p:blipFill>
        <p:spPr bwMode="auto">
          <a:xfrm>
            <a:off x="4625657" y="2887027"/>
            <a:ext cx="7109143" cy="17611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9788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upload.wikimedia.org/wikipedia/commons/thumb/6/6c/CSS3_taxonomy_and_status_by_Sergey_Mavrody.svg/512px-CSS3_taxonomy_and_status_by_Sergey_Mavrody.sv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s://upload.wikimedia.org/wikipedia/commons/thumb/6/6c/CSS3_taxonomy_and_status_by_Sergey_Mavrody.svg/512px-CSS3_taxonomy_and_status_by_Sergey_Mavrody.svg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6" descr="https://upload.wikimedia.org/wikipedia/commons/thumb/6/6c/CSS3_taxonomy_and_status_by_Sergey_Mavrody.svg/512px-CSS3_taxonomy_and_status_by_Sergey_Mavrody.svg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t="28307" r="21865" b="25661"/>
          <a:stretch/>
        </p:blipFill>
        <p:spPr bwMode="auto">
          <a:xfrm>
            <a:off x="1299997" y="99327"/>
            <a:ext cx="9082253" cy="614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5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059180" y="153253"/>
            <a:ext cx="10058400" cy="104990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300" b="1" dirty="0" smtClean="0">
                <a:solidFill>
                  <a:srgbClr val="7F8C8D"/>
                </a:solidFill>
                <a:latin typeface="Times New Roman"/>
              </a:rPr>
              <a:t>:</a:t>
            </a:r>
            <a:r>
              <a:rPr lang="ru-RU" sz="5300" b="1" dirty="0" err="1">
                <a:solidFill>
                  <a:srgbClr val="7F8C8D"/>
                </a:solidFill>
                <a:latin typeface="Times New Roman"/>
              </a:rPr>
              <a:t>lang</a:t>
            </a:r>
            <a:endParaRPr lang="ru-RU" sz="5300" b="1" dirty="0">
              <a:solidFill>
                <a:srgbClr val="7F8C8D"/>
              </a:solidFill>
              <a:latin typeface="Times New Roman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" y="1194353"/>
            <a:ext cx="1219199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182BD"/>
                </a:solidFill>
              </a:rPr>
              <a:t>p</a:t>
            </a:r>
            <a:r>
              <a:rPr lang="ru-RU" sz="3200" dirty="0">
                <a:solidFill>
                  <a:srgbClr val="333333"/>
                </a:solidFill>
              </a:rPr>
              <a:t> {    </a:t>
            </a:r>
            <a:r>
              <a:rPr lang="ru-RU" sz="3200" dirty="0" err="1">
                <a:solidFill>
                  <a:srgbClr val="E6550D"/>
                </a:solidFill>
              </a:rPr>
              <a:t>font-size</a:t>
            </a:r>
            <a:r>
              <a:rPr lang="ru-RU" sz="3200" dirty="0">
                <a:solidFill>
                  <a:srgbClr val="333333"/>
                </a:solidFill>
              </a:rPr>
              <a:t>: </a:t>
            </a:r>
            <a:r>
              <a:rPr lang="ru-RU" sz="3200" dirty="0">
                <a:solidFill>
                  <a:srgbClr val="31A354"/>
                </a:solidFill>
              </a:rPr>
              <a:t>1</a:t>
            </a:r>
            <a:r>
              <a:rPr lang="ru-RU" sz="3200" dirty="0">
                <a:solidFill>
                  <a:srgbClr val="333333"/>
                </a:solidFill>
              </a:rPr>
              <a:t>.</a:t>
            </a:r>
            <a:r>
              <a:rPr lang="ru-RU" sz="3200" dirty="0">
                <a:solidFill>
                  <a:srgbClr val="31A354"/>
                </a:solidFill>
              </a:rPr>
              <a:t>5em</a:t>
            </a:r>
            <a:r>
              <a:rPr lang="ru-RU" sz="3200" dirty="0">
                <a:solidFill>
                  <a:srgbClr val="333333"/>
                </a:solidFill>
              </a:rPr>
              <a:t>; </a:t>
            </a:r>
            <a:r>
              <a:rPr lang="ru-RU" sz="3200" dirty="0">
                <a:solidFill>
                  <a:srgbClr val="999988"/>
                </a:solidFill>
              </a:rPr>
              <a:t>/* Размер текста */</a:t>
            </a:r>
            <a:r>
              <a:rPr lang="ru-RU" sz="3200" dirty="0">
                <a:solidFill>
                  <a:srgbClr val="333333"/>
                </a:solidFill>
              </a:rPr>
              <a:t>    }   </a:t>
            </a:r>
            <a:endParaRPr lang="ru-RU" sz="3200" dirty="0" smtClean="0">
              <a:solidFill>
                <a:srgbClr val="333333"/>
              </a:solidFill>
            </a:endParaRPr>
          </a:p>
          <a:p>
            <a:r>
              <a:rPr lang="ru-RU" sz="3200" dirty="0" smtClean="0">
                <a:solidFill>
                  <a:srgbClr val="3182BD"/>
                </a:solidFill>
              </a:rPr>
              <a:t>q</a:t>
            </a:r>
            <a:r>
              <a:rPr lang="ru-RU" sz="3200" dirty="0" smtClean="0">
                <a:solidFill>
                  <a:srgbClr val="333333"/>
                </a:solidFill>
              </a:rPr>
              <a:t>:lang(</a:t>
            </a:r>
            <a:r>
              <a:rPr lang="ru-RU" sz="3200" dirty="0" smtClean="0">
                <a:solidFill>
                  <a:srgbClr val="3182BD"/>
                </a:solidFill>
              </a:rPr>
              <a:t>de</a:t>
            </a:r>
            <a:r>
              <a:rPr lang="ru-RU" sz="3200" dirty="0">
                <a:solidFill>
                  <a:srgbClr val="333333"/>
                </a:solidFill>
              </a:rPr>
              <a:t>) {    </a:t>
            </a:r>
            <a:r>
              <a:rPr lang="ru-RU" sz="3200" dirty="0" err="1">
                <a:solidFill>
                  <a:srgbClr val="E6550D"/>
                </a:solidFill>
              </a:rPr>
              <a:t>quotes</a:t>
            </a:r>
            <a:r>
              <a:rPr lang="ru-RU" sz="3200" dirty="0">
                <a:solidFill>
                  <a:srgbClr val="333333"/>
                </a:solidFill>
              </a:rPr>
              <a:t>: </a:t>
            </a:r>
            <a:r>
              <a:rPr lang="ru-RU" sz="3200" dirty="0">
                <a:solidFill>
                  <a:srgbClr val="31A354"/>
                </a:solidFill>
              </a:rPr>
              <a:t>"\201E"</a:t>
            </a:r>
            <a:r>
              <a:rPr lang="ru-RU" sz="3200" dirty="0">
                <a:solidFill>
                  <a:srgbClr val="333333"/>
                </a:solidFill>
              </a:rPr>
              <a:t> </a:t>
            </a:r>
            <a:r>
              <a:rPr lang="ru-RU" sz="3200" dirty="0">
                <a:solidFill>
                  <a:srgbClr val="31A354"/>
                </a:solidFill>
              </a:rPr>
              <a:t>"\201C"</a:t>
            </a:r>
            <a:r>
              <a:rPr lang="ru-RU" sz="3200" dirty="0">
                <a:solidFill>
                  <a:srgbClr val="333333"/>
                </a:solidFill>
              </a:rPr>
              <a:t>; </a:t>
            </a:r>
            <a:r>
              <a:rPr lang="ru-RU" sz="3200" dirty="0" smtClean="0">
                <a:solidFill>
                  <a:srgbClr val="999988"/>
                </a:solidFill>
              </a:rPr>
              <a:t> </a:t>
            </a:r>
            <a:r>
              <a:rPr lang="ru-RU" sz="3200" dirty="0" smtClean="0">
                <a:solidFill>
                  <a:srgbClr val="333333"/>
                </a:solidFill>
              </a:rPr>
              <a:t>   </a:t>
            </a:r>
            <a:r>
              <a:rPr lang="ru-RU" sz="3200" dirty="0">
                <a:solidFill>
                  <a:srgbClr val="333333"/>
                </a:solidFill>
              </a:rPr>
              <a:t>}   </a:t>
            </a:r>
            <a:endParaRPr lang="ru-RU" sz="3200" dirty="0" smtClean="0">
              <a:solidFill>
                <a:srgbClr val="333333"/>
              </a:solidFill>
            </a:endParaRPr>
          </a:p>
          <a:p>
            <a:r>
              <a:rPr lang="ru-RU" sz="3200" dirty="0" smtClean="0">
                <a:solidFill>
                  <a:srgbClr val="3182BD"/>
                </a:solidFill>
              </a:rPr>
              <a:t>q</a:t>
            </a:r>
            <a:r>
              <a:rPr lang="ru-RU" sz="3200" dirty="0" smtClean="0">
                <a:solidFill>
                  <a:srgbClr val="333333"/>
                </a:solidFill>
              </a:rPr>
              <a:t>:lang(</a:t>
            </a:r>
            <a:r>
              <a:rPr lang="ru-RU" sz="3200" dirty="0" smtClean="0">
                <a:solidFill>
                  <a:srgbClr val="3182BD"/>
                </a:solidFill>
              </a:rPr>
              <a:t>en</a:t>
            </a:r>
            <a:r>
              <a:rPr lang="ru-RU" sz="3200" dirty="0">
                <a:solidFill>
                  <a:srgbClr val="333333"/>
                </a:solidFill>
              </a:rPr>
              <a:t>) {    </a:t>
            </a:r>
            <a:r>
              <a:rPr lang="ru-RU" sz="3200" dirty="0" err="1">
                <a:solidFill>
                  <a:srgbClr val="E6550D"/>
                </a:solidFill>
              </a:rPr>
              <a:t>quotes</a:t>
            </a:r>
            <a:r>
              <a:rPr lang="ru-RU" sz="3200" dirty="0">
                <a:solidFill>
                  <a:srgbClr val="333333"/>
                </a:solidFill>
              </a:rPr>
              <a:t>: </a:t>
            </a:r>
            <a:r>
              <a:rPr lang="ru-RU" sz="3200" dirty="0">
                <a:solidFill>
                  <a:srgbClr val="31A354"/>
                </a:solidFill>
              </a:rPr>
              <a:t>"\201C"</a:t>
            </a:r>
            <a:r>
              <a:rPr lang="ru-RU" sz="3200" dirty="0">
                <a:solidFill>
                  <a:srgbClr val="333333"/>
                </a:solidFill>
              </a:rPr>
              <a:t> </a:t>
            </a:r>
            <a:r>
              <a:rPr lang="ru-RU" sz="3200" dirty="0">
                <a:solidFill>
                  <a:srgbClr val="31A354"/>
                </a:solidFill>
              </a:rPr>
              <a:t>"\201D"</a:t>
            </a:r>
            <a:r>
              <a:rPr lang="ru-RU" sz="3200" dirty="0">
                <a:solidFill>
                  <a:srgbClr val="333333"/>
                </a:solidFill>
              </a:rPr>
              <a:t>; </a:t>
            </a:r>
            <a:r>
              <a:rPr lang="ru-RU" sz="3200" dirty="0" smtClean="0">
                <a:solidFill>
                  <a:srgbClr val="999988"/>
                </a:solidFill>
              </a:rPr>
              <a:t> </a:t>
            </a:r>
            <a:r>
              <a:rPr lang="ru-RU" sz="3200" dirty="0" smtClean="0">
                <a:solidFill>
                  <a:srgbClr val="333333"/>
                </a:solidFill>
              </a:rPr>
              <a:t>  </a:t>
            </a:r>
            <a:r>
              <a:rPr lang="ru-RU" sz="3200" dirty="0">
                <a:solidFill>
                  <a:srgbClr val="333333"/>
                </a:solidFill>
              </a:rPr>
              <a:t>}   </a:t>
            </a:r>
            <a:endParaRPr lang="ru-RU" sz="3200" dirty="0" smtClean="0">
              <a:solidFill>
                <a:srgbClr val="333333"/>
              </a:solidFill>
            </a:endParaRPr>
          </a:p>
          <a:p>
            <a:r>
              <a:rPr lang="ru-RU" sz="3200" dirty="0" smtClean="0">
                <a:solidFill>
                  <a:srgbClr val="3182BD"/>
                </a:solidFill>
              </a:rPr>
              <a:t>q</a:t>
            </a:r>
            <a:r>
              <a:rPr lang="ru-RU" sz="3200" dirty="0" smtClean="0">
                <a:solidFill>
                  <a:srgbClr val="333333"/>
                </a:solidFill>
              </a:rPr>
              <a:t>:lang(</a:t>
            </a:r>
            <a:r>
              <a:rPr lang="ru-RU" sz="3200" dirty="0" smtClean="0">
                <a:solidFill>
                  <a:srgbClr val="3182BD"/>
                </a:solidFill>
              </a:rPr>
              <a:t>fr</a:t>
            </a:r>
            <a:r>
              <a:rPr lang="ru-RU" sz="3200" dirty="0">
                <a:solidFill>
                  <a:srgbClr val="333333"/>
                </a:solidFill>
              </a:rPr>
              <a:t>), </a:t>
            </a:r>
            <a:r>
              <a:rPr lang="ru-RU" sz="3200" dirty="0">
                <a:solidFill>
                  <a:srgbClr val="3182BD"/>
                </a:solidFill>
              </a:rPr>
              <a:t>q</a:t>
            </a:r>
            <a:r>
              <a:rPr lang="ru-RU" sz="3200" dirty="0">
                <a:solidFill>
                  <a:srgbClr val="333333"/>
                </a:solidFill>
              </a:rPr>
              <a:t>:lang(</a:t>
            </a:r>
            <a:r>
              <a:rPr lang="ru-RU" sz="3200" dirty="0">
                <a:solidFill>
                  <a:srgbClr val="3182BD"/>
                </a:solidFill>
              </a:rPr>
              <a:t>ru</a:t>
            </a:r>
            <a:r>
              <a:rPr lang="ru-RU" sz="3200" dirty="0">
                <a:solidFill>
                  <a:srgbClr val="333333"/>
                </a:solidFill>
              </a:rPr>
              <a:t>) </a:t>
            </a:r>
            <a:r>
              <a:rPr lang="ru-RU" sz="3200" dirty="0" smtClean="0">
                <a:solidFill>
                  <a:srgbClr val="333333"/>
                </a:solidFill>
              </a:rPr>
              <a:t>{ </a:t>
            </a:r>
            <a:r>
              <a:rPr lang="en-US" sz="3200" dirty="0" smtClean="0">
                <a:solidFill>
                  <a:srgbClr val="E6550D"/>
                </a:solidFill>
              </a:rPr>
              <a:t>quotes</a:t>
            </a:r>
            <a:r>
              <a:rPr lang="en-US" sz="3200" dirty="0">
                <a:solidFill>
                  <a:srgbClr val="333333"/>
                </a:solidFill>
              </a:rPr>
              <a:t>: </a:t>
            </a:r>
            <a:r>
              <a:rPr lang="en-US" sz="3200" dirty="0">
                <a:solidFill>
                  <a:srgbClr val="31A354"/>
                </a:solidFill>
              </a:rPr>
              <a:t>"\00AB"</a:t>
            </a:r>
            <a:r>
              <a:rPr lang="en-US" sz="3200" dirty="0">
                <a:solidFill>
                  <a:srgbClr val="333333"/>
                </a:solidFill>
              </a:rPr>
              <a:t> </a:t>
            </a:r>
            <a:r>
              <a:rPr lang="en-US" sz="3200" dirty="0">
                <a:solidFill>
                  <a:srgbClr val="31A354"/>
                </a:solidFill>
              </a:rPr>
              <a:t>"\00BB"</a:t>
            </a:r>
            <a:r>
              <a:rPr lang="en-US" sz="3200" dirty="0">
                <a:solidFill>
                  <a:srgbClr val="333333"/>
                </a:solidFill>
              </a:rPr>
              <a:t>;    </a:t>
            </a:r>
            <a:r>
              <a:rPr lang="en-US" sz="3200" dirty="0" smtClean="0">
                <a:solidFill>
                  <a:srgbClr val="333333"/>
                </a:solidFill>
              </a:rPr>
              <a:t>}</a:t>
            </a:r>
            <a:endParaRPr lang="ru-RU" sz="3200" dirty="0" smtClean="0">
              <a:solidFill>
                <a:srgbClr val="333333"/>
              </a:solidFill>
            </a:endParaRPr>
          </a:p>
          <a:p>
            <a:r>
              <a:rPr lang="en-US" sz="3200" dirty="0" smtClean="0">
                <a:solidFill>
                  <a:srgbClr val="3182BD"/>
                </a:solidFill>
              </a:rPr>
              <a:t>. </a:t>
            </a:r>
            <a:r>
              <a:rPr lang="en-US" sz="3200" dirty="0">
                <a:solidFill>
                  <a:srgbClr val="3182BD"/>
                </a:solidFill>
              </a:rPr>
              <a:t>. .</a:t>
            </a:r>
            <a:r>
              <a:rPr lang="en-US" sz="3200" dirty="0">
                <a:solidFill>
                  <a:srgbClr val="333333"/>
                </a:solidFill>
              </a:rPr>
              <a:t>  </a:t>
            </a:r>
            <a:endParaRPr lang="ru-RU" sz="3200" dirty="0" smtClean="0">
              <a:solidFill>
                <a:srgbClr val="333333"/>
              </a:solidFill>
            </a:endParaRPr>
          </a:p>
          <a:p>
            <a:r>
              <a:rPr lang="en-US" sz="3200" dirty="0" smtClean="0">
                <a:solidFill>
                  <a:srgbClr val="3182BD"/>
                </a:solidFill>
              </a:rPr>
              <a:t>&lt;</a:t>
            </a:r>
            <a:r>
              <a:rPr lang="ru-RU" sz="3200" dirty="0"/>
              <a:t>p&gt;</a:t>
            </a:r>
            <a:r>
              <a:rPr lang="ru-RU" sz="3200" dirty="0">
                <a:solidFill>
                  <a:srgbClr val="333333"/>
                </a:solidFill>
              </a:rPr>
              <a:t>Цитата на французском языке</a:t>
            </a:r>
            <a:r>
              <a:rPr lang="en-US" sz="3200" dirty="0">
                <a:solidFill>
                  <a:srgbClr val="333333"/>
                </a:solidFill>
              </a:rPr>
              <a:t>: </a:t>
            </a:r>
            <a:r>
              <a:rPr lang="en-US" sz="3200" dirty="0">
                <a:solidFill>
                  <a:srgbClr val="3182BD"/>
                </a:solidFill>
              </a:rPr>
              <a:t>&lt;</a:t>
            </a:r>
            <a:r>
              <a:rPr lang="ru-RU" sz="3200" dirty="0"/>
              <a:t>q</a:t>
            </a:r>
            <a:r>
              <a:rPr lang="en-US" sz="3200" dirty="0">
                <a:solidFill>
                  <a:srgbClr val="333333"/>
                </a:solidFill>
              </a:rPr>
              <a:t> </a:t>
            </a:r>
            <a:r>
              <a:rPr lang="en-US" sz="3200" dirty="0" err="1">
                <a:solidFill>
                  <a:srgbClr val="E6550D"/>
                </a:solidFill>
              </a:rPr>
              <a:t>lang</a:t>
            </a:r>
            <a:r>
              <a:rPr lang="en-US" sz="3200" dirty="0">
                <a:solidFill>
                  <a:srgbClr val="756BB1"/>
                </a:solidFill>
              </a:rPr>
              <a:t>=</a:t>
            </a:r>
            <a:r>
              <a:rPr lang="en-US" sz="3200" dirty="0">
                <a:solidFill>
                  <a:srgbClr val="31A354"/>
                </a:solidFill>
              </a:rPr>
              <a:t>"</a:t>
            </a:r>
            <a:r>
              <a:rPr lang="en-US" sz="3200" dirty="0" err="1">
                <a:solidFill>
                  <a:srgbClr val="31A354"/>
                </a:solidFill>
              </a:rPr>
              <a:t>fr</a:t>
            </a:r>
            <a:r>
              <a:rPr lang="en-US" sz="3200" dirty="0">
                <a:solidFill>
                  <a:srgbClr val="31A354"/>
                </a:solidFill>
              </a:rPr>
              <a:t>"</a:t>
            </a:r>
            <a:r>
              <a:rPr lang="en-US" sz="3200" dirty="0">
                <a:solidFill>
                  <a:srgbClr val="3182BD"/>
                </a:solidFill>
              </a:rPr>
              <a:t>&gt;</a:t>
            </a:r>
            <a:r>
              <a:rPr lang="en-US" sz="3200" dirty="0">
                <a:solidFill>
                  <a:srgbClr val="333333"/>
                </a:solidFill>
              </a:rPr>
              <a:t>Ce que femme </a:t>
            </a:r>
            <a:r>
              <a:rPr lang="en-US" sz="3200" dirty="0" err="1">
                <a:solidFill>
                  <a:srgbClr val="333333"/>
                </a:solidFill>
              </a:rPr>
              <a:t>veut</a:t>
            </a:r>
            <a:r>
              <a:rPr lang="en-US" sz="3200" dirty="0">
                <a:solidFill>
                  <a:srgbClr val="333333"/>
                </a:solidFill>
              </a:rPr>
              <a:t>, </a:t>
            </a:r>
            <a:r>
              <a:rPr lang="en-US" sz="3200" dirty="0" err="1">
                <a:solidFill>
                  <a:srgbClr val="333333"/>
                </a:solidFill>
              </a:rPr>
              <a:t>Dieu</a:t>
            </a:r>
            <a:r>
              <a:rPr lang="en-US" sz="3200" dirty="0">
                <a:solidFill>
                  <a:srgbClr val="333333"/>
                </a:solidFill>
              </a:rPr>
              <a:t> le </a:t>
            </a:r>
            <a:r>
              <a:rPr lang="en-US" sz="3200" dirty="0" err="1">
                <a:solidFill>
                  <a:srgbClr val="333333"/>
                </a:solidFill>
              </a:rPr>
              <a:t>veut</a:t>
            </a:r>
            <a:r>
              <a:rPr lang="en-US" sz="3200" dirty="0">
                <a:solidFill>
                  <a:srgbClr val="3182BD"/>
                </a:solidFill>
              </a:rPr>
              <a:t>&lt;</a:t>
            </a:r>
            <a:r>
              <a:rPr lang="ru-RU" sz="3200" dirty="0"/>
              <a:t>/q&gt;</a:t>
            </a:r>
            <a:r>
              <a:rPr lang="en-US" sz="3200" dirty="0">
                <a:solidFill>
                  <a:srgbClr val="333333"/>
                </a:solidFill>
              </a:rPr>
              <a:t>.</a:t>
            </a:r>
            <a:r>
              <a:rPr lang="en-US" sz="3200" dirty="0">
                <a:solidFill>
                  <a:srgbClr val="3182BD"/>
                </a:solidFill>
              </a:rPr>
              <a:t>&lt;</a:t>
            </a:r>
            <a:r>
              <a:rPr lang="ru-RU" sz="3200" dirty="0"/>
              <a:t>/p&gt;</a:t>
            </a:r>
            <a:r>
              <a:rPr lang="en-US" sz="3200" dirty="0">
                <a:solidFill>
                  <a:srgbClr val="333333"/>
                </a:solidFill>
              </a:rPr>
              <a:t>  </a:t>
            </a:r>
            <a:endParaRPr lang="ru-RU" sz="3200" dirty="0" smtClean="0">
              <a:solidFill>
                <a:srgbClr val="333333"/>
              </a:solidFill>
            </a:endParaRPr>
          </a:p>
          <a:p>
            <a:r>
              <a:rPr lang="en-US" sz="3200" dirty="0" smtClean="0">
                <a:solidFill>
                  <a:srgbClr val="3182BD"/>
                </a:solidFill>
              </a:rPr>
              <a:t>&lt;</a:t>
            </a:r>
            <a:r>
              <a:rPr lang="ru-RU" sz="3200" dirty="0"/>
              <a:t>p&gt;</a:t>
            </a:r>
            <a:r>
              <a:rPr lang="ru-RU" sz="3200" dirty="0">
                <a:solidFill>
                  <a:srgbClr val="333333"/>
                </a:solidFill>
              </a:rPr>
              <a:t>Цитата на немецком</a:t>
            </a:r>
            <a:r>
              <a:rPr lang="en-US" sz="3200" dirty="0">
                <a:solidFill>
                  <a:srgbClr val="333333"/>
                </a:solidFill>
              </a:rPr>
              <a:t>: </a:t>
            </a:r>
            <a:r>
              <a:rPr lang="en-US" sz="3200" dirty="0">
                <a:solidFill>
                  <a:srgbClr val="3182BD"/>
                </a:solidFill>
              </a:rPr>
              <a:t>&lt;</a:t>
            </a:r>
            <a:r>
              <a:rPr lang="ru-RU" sz="3200" dirty="0"/>
              <a:t>q</a:t>
            </a:r>
            <a:r>
              <a:rPr lang="en-US" sz="3200" dirty="0">
                <a:solidFill>
                  <a:srgbClr val="333333"/>
                </a:solidFill>
              </a:rPr>
              <a:t> </a:t>
            </a:r>
            <a:r>
              <a:rPr lang="en-US" sz="3200" dirty="0" err="1">
                <a:solidFill>
                  <a:srgbClr val="E6550D"/>
                </a:solidFill>
              </a:rPr>
              <a:t>lang</a:t>
            </a:r>
            <a:r>
              <a:rPr lang="en-US" sz="3200" dirty="0">
                <a:solidFill>
                  <a:srgbClr val="756BB1"/>
                </a:solidFill>
              </a:rPr>
              <a:t>=</a:t>
            </a:r>
            <a:r>
              <a:rPr lang="en-US" sz="3200" dirty="0">
                <a:solidFill>
                  <a:srgbClr val="31A354"/>
                </a:solidFill>
              </a:rPr>
              <a:t>"de"</a:t>
            </a:r>
            <a:r>
              <a:rPr lang="en-US" sz="3200" dirty="0">
                <a:solidFill>
                  <a:srgbClr val="3182BD"/>
                </a:solidFill>
              </a:rPr>
              <a:t>&gt;</a:t>
            </a:r>
            <a:r>
              <a:rPr lang="en-US" sz="3200" dirty="0">
                <a:solidFill>
                  <a:srgbClr val="333333"/>
                </a:solidFill>
              </a:rPr>
              <a:t>Der Mensch, </a:t>
            </a:r>
            <a:r>
              <a:rPr lang="en-US" sz="3200" dirty="0" err="1">
                <a:solidFill>
                  <a:srgbClr val="333333"/>
                </a:solidFill>
              </a:rPr>
              <a:t>versuche</a:t>
            </a:r>
            <a:r>
              <a:rPr lang="en-US" sz="3200" dirty="0">
                <a:solidFill>
                  <a:srgbClr val="333333"/>
                </a:solidFill>
              </a:rPr>
              <a:t> die </a:t>
            </a:r>
            <a:r>
              <a:rPr lang="en-US" sz="3200" dirty="0" err="1">
                <a:solidFill>
                  <a:srgbClr val="333333"/>
                </a:solidFill>
              </a:rPr>
              <a:t>Gotter</a:t>
            </a:r>
            <a:r>
              <a:rPr lang="en-US" sz="3200" dirty="0">
                <a:solidFill>
                  <a:srgbClr val="333333"/>
                </a:solidFill>
              </a:rPr>
              <a:t> </a:t>
            </a:r>
            <a:r>
              <a:rPr lang="en-US" sz="3200" dirty="0" err="1">
                <a:solidFill>
                  <a:srgbClr val="333333"/>
                </a:solidFill>
              </a:rPr>
              <a:t>nicht</a:t>
            </a:r>
            <a:r>
              <a:rPr lang="en-US" sz="3200" dirty="0">
                <a:solidFill>
                  <a:srgbClr val="3182BD"/>
                </a:solidFill>
              </a:rPr>
              <a:t>&lt;</a:t>
            </a:r>
            <a:r>
              <a:rPr lang="ru-RU" sz="3200" dirty="0"/>
              <a:t>/q&gt;</a:t>
            </a:r>
            <a:r>
              <a:rPr lang="en-US" sz="3200" dirty="0">
                <a:solidFill>
                  <a:srgbClr val="333333"/>
                </a:solidFill>
              </a:rPr>
              <a:t>.</a:t>
            </a:r>
            <a:r>
              <a:rPr lang="en-US" sz="3200" dirty="0">
                <a:solidFill>
                  <a:srgbClr val="3182BD"/>
                </a:solidFill>
              </a:rPr>
              <a:t>&lt;</a:t>
            </a:r>
            <a:r>
              <a:rPr lang="ru-RU" sz="3200" dirty="0"/>
              <a:t>/p&gt;</a:t>
            </a:r>
            <a:r>
              <a:rPr lang="en-US" sz="3200" dirty="0">
                <a:solidFill>
                  <a:srgbClr val="333333"/>
                </a:solidFill>
              </a:rPr>
              <a:t>  </a:t>
            </a:r>
            <a:endParaRPr lang="ru-RU" sz="3200" dirty="0" smtClean="0">
              <a:solidFill>
                <a:srgbClr val="333333"/>
              </a:solidFill>
            </a:endParaRPr>
          </a:p>
          <a:p>
            <a:r>
              <a:rPr lang="en-US" sz="3200" dirty="0" smtClean="0">
                <a:solidFill>
                  <a:srgbClr val="3182BD"/>
                </a:solidFill>
              </a:rPr>
              <a:t>&lt;</a:t>
            </a:r>
            <a:r>
              <a:rPr lang="ru-RU" sz="3200" dirty="0"/>
              <a:t>p&gt;</a:t>
            </a:r>
            <a:r>
              <a:rPr lang="ru-RU" sz="3200" dirty="0">
                <a:solidFill>
                  <a:srgbClr val="333333"/>
                </a:solidFill>
              </a:rPr>
              <a:t>Цитата на английском</a:t>
            </a:r>
            <a:r>
              <a:rPr lang="en-US" sz="3200" dirty="0">
                <a:solidFill>
                  <a:srgbClr val="333333"/>
                </a:solidFill>
              </a:rPr>
              <a:t>: </a:t>
            </a:r>
            <a:r>
              <a:rPr lang="en-US" sz="3200" dirty="0">
                <a:solidFill>
                  <a:srgbClr val="3182BD"/>
                </a:solidFill>
              </a:rPr>
              <a:t>&lt;</a:t>
            </a:r>
            <a:r>
              <a:rPr lang="ru-RU" sz="3200" dirty="0"/>
              <a:t>q</a:t>
            </a:r>
            <a:r>
              <a:rPr lang="en-US" sz="3200" dirty="0">
                <a:solidFill>
                  <a:srgbClr val="333333"/>
                </a:solidFill>
              </a:rPr>
              <a:t> </a:t>
            </a:r>
            <a:r>
              <a:rPr lang="en-US" sz="3200" dirty="0" err="1">
                <a:solidFill>
                  <a:srgbClr val="E6550D"/>
                </a:solidFill>
              </a:rPr>
              <a:t>lang</a:t>
            </a:r>
            <a:r>
              <a:rPr lang="en-US" sz="3200" dirty="0">
                <a:solidFill>
                  <a:srgbClr val="756BB1"/>
                </a:solidFill>
              </a:rPr>
              <a:t>=</a:t>
            </a:r>
            <a:r>
              <a:rPr lang="en-US" sz="3200" dirty="0">
                <a:solidFill>
                  <a:srgbClr val="31A354"/>
                </a:solidFill>
              </a:rPr>
              <a:t>"</a:t>
            </a:r>
            <a:r>
              <a:rPr lang="en-US" sz="3200" dirty="0" err="1">
                <a:solidFill>
                  <a:srgbClr val="31A354"/>
                </a:solidFill>
              </a:rPr>
              <a:t>en</a:t>
            </a:r>
            <a:r>
              <a:rPr lang="en-US" sz="3200" dirty="0">
                <a:solidFill>
                  <a:srgbClr val="31A354"/>
                </a:solidFill>
              </a:rPr>
              <a:t>"</a:t>
            </a:r>
            <a:r>
              <a:rPr lang="en-US" sz="3200" dirty="0">
                <a:solidFill>
                  <a:srgbClr val="3182BD"/>
                </a:solidFill>
              </a:rPr>
              <a:t>&gt;</a:t>
            </a:r>
            <a:r>
              <a:rPr lang="ru-RU" sz="3200" dirty="0">
                <a:solidFill>
                  <a:srgbClr val="333333"/>
                </a:solidFill>
              </a:rPr>
              <a:t>То</a:t>
            </a:r>
            <a:r>
              <a:rPr lang="en-US" sz="3200" dirty="0">
                <a:solidFill>
                  <a:srgbClr val="333333"/>
                </a:solidFill>
              </a:rPr>
              <a:t> be or not to be</a:t>
            </a:r>
            <a:r>
              <a:rPr lang="en-US" sz="3200" dirty="0">
                <a:solidFill>
                  <a:srgbClr val="3182BD"/>
                </a:solidFill>
              </a:rPr>
              <a:t>&lt;</a:t>
            </a:r>
            <a:r>
              <a:rPr lang="ru-RU" sz="3200" dirty="0"/>
              <a:t>/q&gt;</a:t>
            </a:r>
            <a:r>
              <a:rPr lang="en-US" sz="3200" dirty="0">
                <a:solidFill>
                  <a:srgbClr val="333333"/>
                </a:solidFill>
              </a:rPr>
              <a:t>.</a:t>
            </a:r>
            <a:r>
              <a:rPr lang="en-US" sz="3200" dirty="0">
                <a:solidFill>
                  <a:srgbClr val="3182BD"/>
                </a:solidFill>
              </a:rPr>
              <a:t>&lt;</a:t>
            </a:r>
            <a:r>
              <a:rPr lang="ru-RU" sz="3200" dirty="0"/>
              <a:t>/p&gt;</a:t>
            </a:r>
            <a:endParaRPr lang="ru-RU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73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19612" t="46334" r="19428" b="27666"/>
          <a:stretch/>
        </p:blipFill>
        <p:spPr bwMode="auto">
          <a:xfrm>
            <a:off x="1395663" y="770021"/>
            <a:ext cx="9023683" cy="50532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799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Псевдоэлементы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i="1" dirty="0" err="1" smtClean="0"/>
              <a:t>Псевдоэлементы</a:t>
            </a:r>
            <a:r>
              <a:rPr lang="ru-RU" sz="3200" dirty="0" smtClean="0"/>
              <a:t> позволяют </a:t>
            </a:r>
            <a:r>
              <a:rPr lang="ru-RU" sz="3200" dirty="0"/>
              <a:t>задать стиль </a:t>
            </a:r>
            <a:r>
              <a:rPr lang="ru-RU" sz="3200" dirty="0" smtClean="0"/>
              <a:t>элементов, </a:t>
            </a:r>
            <a:r>
              <a:rPr lang="ru-RU" sz="3200" dirty="0"/>
              <a:t>не определённых в дереве элементов </a:t>
            </a:r>
            <a:r>
              <a:rPr lang="ru-RU" sz="3200" dirty="0" smtClean="0"/>
              <a:t>документа.</a:t>
            </a:r>
          </a:p>
          <a:p>
            <a:endParaRPr lang="ru-RU" sz="3200" dirty="0"/>
          </a:p>
          <a:p>
            <a:r>
              <a:rPr lang="ru-RU" sz="3200" dirty="0" smtClean="0"/>
              <a:t>А ещё </a:t>
            </a:r>
            <a:r>
              <a:rPr lang="ru-RU" sz="3200" dirty="0" err="1" smtClean="0"/>
              <a:t>псевдоэлементы</a:t>
            </a:r>
            <a:r>
              <a:rPr lang="ru-RU" sz="3200" dirty="0" smtClean="0"/>
              <a:t> позволяют создать контент.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382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Псевдоэлементы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096963" y="1846263"/>
          <a:ext cx="100584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9272"/>
                <a:gridCol w="6938683"/>
                <a:gridCol w="720445"/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 err="1" smtClean="0"/>
                        <a:t>Псевдоэлемент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Что</a:t>
                      </a:r>
                      <a:r>
                        <a:rPr lang="ru-RU" sz="2400" baseline="0" dirty="0" smtClean="0"/>
                        <a:t> выбирает (что делает)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CSS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::first-line</a:t>
                      </a:r>
                      <a:endParaRPr lang="en-US" sz="2200" i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Выбирает первую</a:t>
                      </a:r>
                      <a:r>
                        <a:rPr lang="ru-RU" sz="2400" baseline="0" dirty="0" smtClean="0"/>
                        <a:t> строку текста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::first-letter</a:t>
                      </a:r>
                      <a:endParaRPr lang="en-US" sz="2200" i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/>
                        <a:t>Выбирает первую букву текста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:before</a:t>
                      </a:r>
                      <a:endParaRPr lang="en-US" sz="2200" i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Используется для вывода желаемого контента перед элементом, к которому он добавляется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0" i="0" u="none" strike="noStrike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:after</a:t>
                      </a:r>
                      <a:endParaRPr lang="en-US" sz="2200" i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Используется для вывода желаемого контента после элемента, к которому он добавляется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kern="1200" dirty="0" smtClean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::selection</a:t>
                      </a:r>
                      <a:endParaRPr lang="en-US" sz="2200" i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Применяет стиль к выделенному пользователем фрагменту текста.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03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Псевдоэлементы</a:t>
            </a:r>
            <a:r>
              <a:rPr lang="ru-RU" dirty="0" smtClean="0"/>
              <a:t> – пример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CSS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="text/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css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a:before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ru-RU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content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"Click here to </a:t>
            </a:r>
            <a:r>
              <a:rPr lang="en-US" sz="2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ru-RU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a:after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ru-RU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content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"!"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ru-RU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href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="http://apress.com"&gt;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Visit the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Apress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website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03137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ru-RU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412" y="2761129"/>
            <a:ext cx="4809372" cy="221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4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762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8920" y="1298152"/>
            <a:ext cx="963597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.new:after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{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B61039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content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: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39892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" -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39892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Новьё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39892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!"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;</a:t>
            </a:r>
            <a:endParaRPr kumimoji="0" lang="en-US" altLang="ru-RU" sz="2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/* Добавляем после </a:t>
            </a:r>
            <a:endParaRPr kumimoji="0" lang="en-US" altLang="ru-RU" sz="2800" b="0" i="0" u="none" strike="noStrike" cap="none" normalizeH="0" baseline="0" dirty="0" smtClean="0">
              <a:ln>
                <a:noFill/>
              </a:ln>
              <a:solidFill>
                <a:srgbClr val="999999"/>
              </a:solidFill>
              <a:effectLst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rgbClr val="999999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altLang="ru-RU" sz="2800" dirty="0" smtClean="0">
                <a:solidFill>
                  <a:srgbClr val="999999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текста абзаца */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}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. . .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&lt;p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B61039"/>
                </a:solidFill>
                <a:effectLst/>
                <a:latin typeface="Calibri"/>
                <a:ea typeface="Times New Roman" pitchFamily="18" charset="0"/>
                <a:cs typeface="Courier New" pitchFamily="49" charset="0"/>
              </a:rPr>
              <a:t> 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B61039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class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B61039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=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39892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"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39892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new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39892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"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&gt;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Ловля льва в пустыне с </a:t>
            </a:r>
            <a:endParaRPr kumimoji="0" lang="en-US" altLang="ru-RU" sz="2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помощью метода золотого сечения.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&lt;/p&gt;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&lt;p&gt;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Метод ловли льва простым перебором.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&lt;/p&gt;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9" name="Рисунок 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8" t="65575" r="14706" b="18810"/>
          <a:stretch>
            <a:fillRect/>
          </a:stretch>
        </p:blipFill>
        <p:spPr bwMode="auto">
          <a:xfrm>
            <a:off x="5510762" y="547751"/>
            <a:ext cx="6681237" cy="20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1343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04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1346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6699"/>
                </a:solidFill>
                <a:latin typeface="Courier New"/>
              </a:rPr>
              <a:t> </a:t>
            </a:r>
            <a:endParaRPr lang="ru-RU" sz="2800" dirty="0"/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41586" t="77980" r="44608" b="11010"/>
          <a:stretch/>
        </p:blipFill>
        <p:spPr bwMode="auto">
          <a:xfrm>
            <a:off x="7557100" y="3648455"/>
            <a:ext cx="4254328" cy="26392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29444"/>
            <a:ext cx="11811428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dirty="0" smtClean="0">
                <a:solidFill>
                  <a:srgbClr val="333333"/>
                </a:solidFill>
                <a:latin typeface="Courier New"/>
              </a:rPr>
              <a:t>UL</a:t>
            </a:r>
            <a:r>
              <a:rPr lang="en-US" sz="28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urier New"/>
              </a:rPr>
              <a:t>{ </a:t>
            </a:r>
            <a:endParaRPr lang="ru-RU" sz="2800" dirty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</a:pPr>
            <a:r>
              <a:rPr lang="ru-RU" sz="28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2800" dirty="0">
                <a:solidFill>
                  <a:srgbClr val="B61039"/>
                </a:solidFill>
                <a:latin typeface="Courier New"/>
              </a:rPr>
              <a:t>padding</a:t>
            </a:r>
            <a:r>
              <a:rPr lang="ru-RU" sz="2800" dirty="0">
                <a:solidFill>
                  <a:srgbClr val="B61039"/>
                </a:solidFill>
                <a:latin typeface="Courier New"/>
              </a:rPr>
              <a:t>-</a:t>
            </a:r>
            <a:r>
              <a:rPr lang="en-US" sz="2800" dirty="0">
                <a:solidFill>
                  <a:srgbClr val="B61039"/>
                </a:solidFill>
                <a:latin typeface="Courier New"/>
              </a:rPr>
              <a:t>left</a:t>
            </a:r>
            <a:r>
              <a:rPr lang="ru-RU" sz="2800" dirty="0">
                <a:solidFill>
                  <a:srgbClr val="000000"/>
                </a:solidFill>
                <a:latin typeface="Courier New"/>
              </a:rPr>
              <a:t>:</a:t>
            </a:r>
            <a:r>
              <a:rPr lang="ru-RU" sz="2800" dirty="0">
                <a:solidFill>
                  <a:srgbClr val="39892F"/>
                </a:solidFill>
                <a:latin typeface="Courier New"/>
              </a:rPr>
              <a:t> </a:t>
            </a:r>
            <a:r>
              <a:rPr lang="ru-RU" sz="2800" dirty="0">
                <a:solidFill>
                  <a:srgbClr val="D6562B"/>
                </a:solidFill>
                <a:latin typeface="Courier New"/>
              </a:rPr>
              <a:t>0</a:t>
            </a:r>
            <a:r>
              <a:rPr lang="ru-RU" sz="2800" dirty="0">
                <a:solidFill>
                  <a:srgbClr val="000000"/>
                </a:solidFill>
                <a:latin typeface="Courier New"/>
              </a:rPr>
              <a:t>; </a:t>
            </a:r>
            <a:r>
              <a:rPr lang="ru-RU" sz="2800" dirty="0">
                <a:solidFill>
                  <a:srgbClr val="999999"/>
                </a:solidFill>
                <a:latin typeface="Courier New"/>
              </a:rPr>
              <a:t>/* Убираем отступ слева */</a:t>
            </a:r>
            <a:r>
              <a:rPr lang="ru-RU" sz="2800" dirty="0">
                <a:solidFill>
                  <a:srgbClr val="000000"/>
                </a:solidFill>
                <a:latin typeface="Courier New"/>
              </a:rPr>
              <a:t>  </a:t>
            </a:r>
            <a:endParaRPr lang="ru-RU" sz="2800" dirty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</a:pPr>
            <a:r>
              <a:rPr lang="ru-RU" sz="28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2800" dirty="0">
                <a:solidFill>
                  <a:srgbClr val="B61039"/>
                </a:solidFill>
                <a:latin typeface="Courier New"/>
              </a:rPr>
              <a:t>list-style-type</a:t>
            </a:r>
            <a:r>
              <a:rPr lang="en-US" sz="2800" dirty="0">
                <a:solidFill>
                  <a:srgbClr val="000000"/>
                </a:solidFill>
                <a:latin typeface="Courier New"/>
              </a:rPr>
              <a:t>:</a:t>
            </a:r>
            <a:r>
              <a:rPr lang="en-US" sz="2800" dirty="0">
                <a:solidFill>
                  <a:srgbClr val="39892F"/>
                </a:solidFill>
                <a:latin typeface="Courier New"/>
              </a:rPr>
              <a:t> none</a:t>
            </a:r>
            <a:r>
              <a:rPr lang="en-US" sz="2800" dirty="0">
                <a:solidFill>
                  <a:srgbClr val="000000"/>
                </a:solidFill>
                <a:latin typeface="Courier New"/>
              </a:rPr>
              <a:t>; </a:t>
            </a:r>
            <a:r>
              <a:rPr lang="en-US" sz="2800" dirty="0">
                <a:solidFill>
                  <a:srgbClr val="999999"/>
                </a:solidFill>
                <a:latin typeface="Courier New"/>
              </a:rPr>
              <a:t>/* </a:t>
            </a:r>
            <a:r>
              <a:rPr lang="ru-RU" sz="2800" dirty="0">
                <a:solidFill>
                  <a:srgbClr val="999999"/>
                </a:solidFill>
                <a:latin typeface="Courier New"/>
              </a:rPr>
              <a:t>Прячем маркеры списка</a:t>
            </a:r>
            <a:r>
              <a:rPr lang="en-US" sz="2800" dirty="0">
                <a:solidFill>
                  <a:srgbClr val="999999"/>
                </a:solidFill>
                <a:latin typeface="Courier New"/>
              </a:rPr>
              <a:t> */</a:t>
            </a:r>
            <a:r>
              <a:rPr lang="en-US" sz="2800" dirty="0">
                <a:solidFill>
                  <a:srgbClr val="000000"/>
                </a:solidFill>
                <a:latin typeface="Courier New"/>
              </a:rPr>
              <a:t> </a:t>
            </a:r>
            <a:endParaRPr lang="en-US" sz="2800" dirty="0" smtClean="0">
              <a:solidFill>
                <a:srgbClr val="000000"/>
              </a:solidFill>
              <a:latin typeface="Courier New"/>
            </a:endParaRPr>
          </a:p>
          <a:p>
            <a:pPr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Courier New"/>
              </a:rPr>
              <a:t>} </a:t>
            </a:r>
            <a:endParaRPr lang="ru-RU" sz="2800" dirty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b="1" dirty="0" err="1">
                <a:solidFill>
                  <a:srgbClr val="333333"/>
                </a:solidFill>
                <a:latin typeface="Courier New"/>
              </a:rPr>
              <a:t>LI</a:t>
            </a:r>
            <a:r>
              <a:rPr lang="en-US" sz="2800" dirty="0" err="1">
                <a:solidFill>
                  <a:srgbClr val="000000"/>
                </a:solidFill>
                <a:latin typeface="Courier New"/>
              </a:rPr>
              <a:t>:before</a:t>
            </a:r>
            <a:r>
              <a:rPr lang="en-US" sz="2800" dirty="0">
                <a:solidFill>
                  <a:srgbClr val="000000"/>
                </a:solidFill>
                <a:latin typeface="Courier New"/>
              </a:rPr>
              <a:t> { </a:t>
            </a:r>
            <a:endParaRPr lang="ru-RU" sz="2800" dirty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2800" dirty="0">
                <a:solidFill>
                  <a:srgbClr val="B61039"/>
                </a:solidFill>
                <a:latin typeface="Courier New"/>
              </a:rPr>
              <a:t>content</a:t>
            </a:r>
            <a:r>
              <a:rPr lang="ru-RU" sz="2800" dirty="0">
                <a:solidFill>
                  <a:srgbClr val="000000"/>
                </a:solidFill>
                <a:latin typeface="Courier New"/>
              </a:rPr>
              <a:t>:</a:t>
            </a:r>
            <a:r>
              <a:rPr lang="ru-RU" sz="2800" dirty="0">
                <a:solidFill>
                  <a:srgbClr val="39892F"/>
                </a:solidFill>
                <a:latin typeface="Courier New"/>
              </a:rPr>
              <a:t> "\20</a:t>
            </a:r>
            <a:r>
              <a:rPr lang="en-US" sz="2800" dirty="0">
                <a:solidFill>
                  <a:srgbClr val="39892F"/>
                </a:solidFill>
                <a:latin typeface="Courier New"/>
              </a:rPr>
              <a:t>aa</a:t>
            </a:r>
            <a:r>
              <a:rPr lang="ru-RU" sz="2800" dirty="0">
                <a:solidFill>
                  <a:srgbClr val="39892F"/>
                </a:solidFill>
                <a:latin typeface="Courier New"/>
              </a:rPr>
              <a:t> "</a:t>
            </a:r>
            <a:r>
              <a:rPr lang="ru-RU" sz="2800" dirty="0">
                <a:solidFill>
                  <a:srgbClr val="000000"/>
                </a:solidFill>
                <a:latin typeface="Courier New"/>
              </a:rPr>
              <a:t>; </a:t>
            </a:r>
            <a:r>
              <a:rPr lang="ru-RU" sz="2800" dirty="0">
                <a:solidFill>
                  <a:srgbClr val="999999"/>
                </a:solidFill>
                <a:latin typeface="Courier New"/>
              </a:rPr>
              <a:t>/* Добавляем перед элементом списка символ в юникоде */</a:t>
            </a:r>
            <a:r>
              <a:rPr lang="ru-RU" sz="2800" dirty="0">
                <a:solidFill>
                  <a:srgbClr val="000000"/>
                </a:solidFill>
                <a:latin typeface="Courier New"/>
              </a:rPr>
              <a:t> </a:t>
            </a:r>
            <a:endParaRPr lang="ru-RU" sz="2800" dirty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</a:pPr>
            <a:r>
              <a:rPr lang="ru-RU" sz="2800" dirty="0">
                <a:solidFill>
                  <a:srgbClr val="000000"/>
                </a:solidFill>
                <a:latin typeface="Courier New"/>
              </a:rPr>
              <a:t>} </a:t>
            </a:r>
            <a:endParaRPr lang="en-US" sz="2800" dirty="0" smtClean="0">
              <a:solidFill>
                <a:srgbClr val="000000"/>
              </a:solidFill>
              <a:latin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Courier New"/>
              <a:ea typeface="Times New Roman"/>
            </a:endParaRPr>
          </a:p>
          <a:p>
            <a:pPr>
              <a:spcAft>
                <a:spcPts val="0"/>
              </a:spcAft>
            </a:pPr>
            <a:endParaRPr lang="en-US" sz="2800" dirty="0" smtClean="0">
              <a:latin typeface="Times New Roman"/>
              <a:ea typeface="Times New Roman"/>
              <a:hlinkClick r:id="rId3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Times New Roman"/>
              <a:ea typeface="Times New Roman"/>
              <a:hlinkClick r:id="rId3"/>
            </a:endParaRPr>
          </a:p>
          <a:p>
            <a:pPr>
              <a:spcAft>
                <a:spcPts val="0"/>
              </a:spcAft>
            </a:pPr>
            <a:endParaRPr lang="en-US" sz="2800" dirty="0" smtClean="0">
              <a:latin typeface="Times New Roman"/>
              <a:ea typeface="Times New Roman"/>
              <a:hlinkClick r:id="rId3"/>
            </a:endParaRPr>
          </a:p>
          <a:p>
            <a:pPr>
              <a:spcAft>
                <a:spcPts val="0"/>
              </a:spcAft>
            </a:pPr>
            <a:r>
              <a:rPr lang="ru-RU" sz="2800" dirty="0" smtClean="0">
                <a:latin typeface="Times New Roman"/>
                <a:ea typeface="Times New Roman"/>
                <a:hlinkClick r:id="rId3"/>
              </a:rPr>
              <a:t>Символы юникода:</a:t>
            </a:r>
            <a:endParaRPr lang="en-US" sz="2800" dirty="0">
              <a:latin typeface="Times New Roman"/>
              <a:ea typeface="Times New Roman"/>
              <a:hlinkClick r:id="rId3"/>
            </a:endParaRPr>
          </a:p>
          <a:p>
            <a:pPr>
              <a:spcAft>
                <a:spcPts val="0"/>
              </a:spcAft>
            </a:pPr>
            <a:r>
              <a:rPr lang="en-US" sz="2800" dirty="0" smtClean="0">
                <a:latin typeface="Times New Roman"/>
                <a:ea typeface="Times New Roman"/>
                <a:hlinkClick r:id="rId3"/>
              </a:rPr>
              <a:t>http</a:t>
            </a:r>
            <a:r>
              <a:rPr lang="en-US" sz="2800" dirty="0">
                <a:latin typeface="Times New Roman"/>
                <a:ea typeface="Times New Roman"/>
                <a:hlinkClick r:id="rId3"/>
              </a:rPr>
              <a:t>://</a:t>
            </a:r>
            <a:r>
              <a:rPr lang="en-US" sz="2800" dirty="0" smtClean="0">
                <a:latin typeface="Times New Roman"/>
                <a:ea typeface="Times New Roman"/>
                <a:hlinkClick r:id="rId3"/>
              </a:rPr>
              <a:t>htmlweb.ru/html/symbols.php</a:t>
            </a:r>
            <a:r>
              <a:rPr lang="en-US" sz="2800" dirty="0" smtClean="0">
                <a:latin typeface="Times New Roman"/>
                <a:ea typeface="Times New Roman"/>
              </a:rPr>
              <a:t> </a:t>
            </a:r>
            <a:endParaRPr lang="ru-RU" sz="2800" dirty="0"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937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76656" y="205052"/>
            <a:ext cx="9966960" cy="3924151"/>
          </a:xfrm>
          <a:prstGeom prst="rect">
            <a:avLst/>
          </a:prstGeom>
          <a:solidFill>
            <a:srgbClr val="FAFB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p::first-letter 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{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70809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/* Use :first-letter if support for IE 8 or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70809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earlier is needed */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rgbClr val="3B3C40"/>
                </a:solidFill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lang="en-US" altLang="ru-RU" sz="2800" dirty="0" smtClean="0">
                <a:solidFill>
                  <a:srgbClr val="3B3C40"/>
                </a:solidFill>
                <a:latin typeface="Consolas" pitchFamily="49" charset="0"/>
                <a:ea typeface="Times New Roman" pitchFamily="18" charset="0"/>
                <a:cs typeface="Consolas" pitchFamily="49" charset="0"/>
              </a:rPr>
              <a:t> 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990055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color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: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red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;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 </a:t>
            </a:r>
            <a:endParaRPr kumimoji="0" lang="en-US" altLang="ru-RU" sz="2800" b="0" i="0" u="none" strike="noStrike" cap="none" normalizeH="0" baseline="0" dirty="0" smtClean="0">
              <a:ln>
                <a:noFill/>
              </a:ln>
              <a:solidFill>
                <a:srgbClr val="3B3C40"/>
              </a:solidFill>
              <a:effectLst/>
              <a:latin typeface="Consolas" pitchFamily="49" charset="0"/>
              <a:ea typeface="Times New Roman" pitchFamily="18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rgbClr val="3B3C40"/>
                </a:solidFill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lang="en-US" altLang="ru-RU" sz="2800" dirty="0" smtClean="0">
                <a:solidFill>
                  <a:srgbClr val="3B3C40"/>
                </a:solidFill>
                <a:latin typeface="Consolas" pitchFamily="49" charset="0"/>
                <a:ea typeface="Times New Roman" pitchFamily="18" charset="0"/>
                <a:cs typeface="Consolas" pitchFamily="49" charset="0"/>
              </a:rPr>
              <a:t> 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rgbClr val="990055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font-size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: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130%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;</a:t>
            </a:r>
            <a:endParaRPr kumimoji="0" lang="en-US" altLang="ru-RU" sz="2800" b="0" i="0" u="none" strike="noStrike" cap="none" normalizeH="0" baseline="0" dirty="0" smtClean="0">
              <a:ln>
                <a:noFill/>
              </a:ln>
              <a:solidFill>
                <a:srgbClr val="999999"/>
              </a:solidFill>
              <a:effectLst/>
              <a:latin typeface="Consolas" pitchFamily="49" charset="0"/>
              <a:ea typeface="Times New Roman" pitchFamily="18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}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&lt;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p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&gt;</a:t>
            </a:r>
            <a:r>
              <a:rPr kumimoji="0" lang="en-US" altLang="ru-RU" sz="2800" b="0" i="0" u="none" strike="noStrike" cap="none" normalizeH="0" baseline="0" dirty="0" err="1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Duis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en-US" altLang="ru-RU" sz="2800" b="0" i="0" u="none" strike="noStrike" cap="none" normalizeH="0" baseline="0" dirty="0" err="1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autem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en-US" altLang="ru-RU" sz="2800" b="0" i="0" u="none" strike="noStrike" cap="none" normalizeH="0" baseline="0" dirty="0" err="1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vel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en-US" altLang="ru-RU" sz="2800" b="0" i="0" u="none" strike="noStrike" cap="none" normalizeH="0" baseline="0" dirty="0" err="1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eum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en-US" altLang="ru-RU" sz="2800" b="0" i="0" u="none" strike="noStrike" cap="none" normalizeH="0" baseline="0" dirty="0" err="1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iriure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dolor in </a:t>
            </a:r>
            <a:r>
              <a:rPr kumimoji="0" lang="en-US" altLang="ru-RU" sz="2800" b="0" i="0" u="none" strike="noStrike" cap="none" normalizeH="0" baseline="0" dirty="0" err="1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hendrerit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in </a:t>
            </a:r>
            <a:r>
              <a:rPr kumimoji="0" lang="en-US" altLang="ru-RU" sz="2800" b="0" i="0" u="none" strike="noStrike" cap="none" normalizeH="0" baseline="0" dirty="0" err="1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vulputate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en-US" altLang="ru-RU" sz="2800" b="0" i="0" u="none" strike="noStrike" cap="none" normalizeH="0" baseline="0" dirty="0" err="1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velit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en-US" altLang="ru-RU" sz="2800" b="0" i="0" u="none" strike="noStrike" cap="none" normalizeH="0" baseline="0" dirty="0" err="1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esse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en-US" altLang="ru-RU" sz="2800" b="0" i="0" u="none" strike="noStrike" cap="none" normalizeH="0" baseline="0" dirty="0" err="1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molestie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en-US" altLang="ru-RU" sz="2800" b="0" i="0" u="none" strike="noStrike" cap="none" normalizeH="0" baseline="0" dirty="0" err="1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consequat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3B3C4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.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&lt;/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p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&gt;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3" name="Рисунок 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" t="63560" r="23203" b="31847"/>
          <a:stretch>
            <a:fillRect/>
          </a:stretch>
        </p:blipFill>
        <p:spPr bwMode="auto">
          <a:xfrm>
            <a:off x="530352" y="4590288"/>
            <a:ext cx="1081278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762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8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5543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800" b="1" dirty="0" smtClean="0">
                <a:solidFill>
                  <a:srgbClr val="333333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P</a:t>
            </a:r>
            <a:r>
              <a:rPr lang="ru-RU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: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:</a:t>
            </a:r>
            <a:r>
              <a:rPr lang="ru-RU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first-line</a:t>
            </a:r>
            <a:r>
              <a:rPr lang="ru-RU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{</a:t>
            </a:r>
            <a:endParaRPr lang="ru-RU" sz="2800" dirty="0">
              <a:latin typeface="Consolas" panose="020B0609020204030204" pitchFamily="49" charset="0"/>
              <a:ea typeface="Times New Roman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    </a:t>
            </a:r>
            <a:r>
              <a:rPr lang="ru-RU" sz="2800" dirty="0" err="1">
                <a:solidFill>
                  <a:srgbClr val="B61039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color</a:t>
            </a:r>
            <a:r>
              <a:rPr lang="ru-RU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:</a:t>
            </a:r>
            <a:r>
              <a:rPr lang="ru-RU" sz="2800" dirty="0">
                <a:solidFill>
                  <a:srgbClr val="39892F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 </a:t>
            </a:r>
            <a:r>
              <a:rPr lang="ru-RU" sz="2800" dirty="0" err="1">
                <a:solidFill>
                  <a:srgbClr val="39892F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red</a:t>
            </a:r>
            <a:r>
              <a:rPr lang="ru-RU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; </a:t>
            </a:r>
            <a:r>
              <a:rPr lang="ru-RU" sz="2800" dirty="0">
                <a:solidFill>
                  <a:srgbClr val="999999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/* Красный цвет текста */</a:t>
            </a:r>
            <a:endParaRPr lang="ru-RU" sz="2800" dirty="0">
              <a:latin typeface="Consolas" panose="020B0609020204030204" pitchFamily="49" charset="0"/>
              <a:ea typeface="Times New Roman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    </a:t>
            </a:r>
            <a:r>
              <a:rPr lang="ru-RU" sz="2800" dirty="0" err="1">
                <a:solidFill>
                  <a:srgbClr val="B61039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font-style</a:t>
            </a:r>
            <a:r>
              <a:rPr lang="ru-RU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:</a:t>
            </a:r>
            <a:r>
              <a:rPr lang="ru-RU" sz="2800" dirty="0">
                <a:solidFill>
                  <a:srgbClr val="39892F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 </a:t>
            </a:r>
            <a:r>
              <a:rPr lang="ru-RU" sz="2800" dirty="0" err="1">
                <a:solidFill>
                  <a:srgbClr val="39892F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italic</a:t>
            </a:r>
            <a:r>
              <a:rPr lang="ru-RU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; </a:t>
            </a:r>
            <a:r>
              <a:rPr lang="ru-RU" sz="2800" dirty="0">
                <a:solidFill>
                  <a:srgbClr val="999999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/* Курсивное начертание </a:t>
            </a:r>
            <a:r>
              <a:rPr lang="ru-RU" sz="2800" dirty="0" smtClean="0">
                <a:solidFill>
                  <a:srgbClr val="999999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*/</a:t>
            </a:r>
            <a:r>
              <a:rPr lang="ru-RU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  </a:t>
            </a:r>
            <a:r>
              <a:rPr lang="ru-RU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}</a:t>
            </a:r>
            <a:endParaRPr lang="ru-RU" sz="2800" dirty="0">
              <a:latin typeface="Consolas" panose="020B0609020204030204" pitchFamily="49" charset="0"/>
              <a:ea typeface="Times New Roman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.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. .</a:t>
            </a:r>
            <a:endParaRPr lang="ru-RU" sz="2800" dirty="0">
              <a:latin typeface="Consolas" panose="020B0609020204030204" pitchFamily="49" charset="0"/>
              <a:ea typeface="Times New Roman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  </a:t>
            </a:r>
            <a:r>
              <a:rPr lang="ru-RU" sz="2800" b="1" dirty="0">
                <a:solidFill>
                  <a:srgbClr val="006699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&lt;p&gt;</a:t>
            </a:r>
            <a:r>
              <a:rPr lang="ru-RU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Интересно, а существует ли способ действительно практичного применения </a:t>
            </a:r>
            <a:r>
              <a:rPr lang="ru-RU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свойства </a:t>
            </a:r>
            <a:r>
              <a:rPr lang="ru-RU" sz="28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first-line</a:t>
            </a:r>
            <a:r>
              <a:rPr lang="ru-RU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? Нет, не такого, чтобы можно было бы показать, что это </a:t>
            </a:r>
            <a:r>
              <a:rPr lang="ru-RU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возможно</a:t>
            </a:r>
            <a:r>
              <a:rPr lang="ru-RU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, а чтобы воистину захватило дух от красоты решения, загорелись глаза от скрытых перспектив, после чего остается только сказать себе, что вот это вот, это самое сделать по-другому, также изящно и эффектно просто невозможно.</a:t>
            </a:r>
            <a:r>
              <a:rPr lang="ru-RU" sz="2800" b="1" dirty="0">
                <a:solidFill>
                  <a:srgbClr val="006699"/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&lt;/p&gt;</a:t>
            </a:r>
            <a:endParaRPr lang="ru-RU" sz="2800" dirty="0">
              <a:latin typeface="Consolas" panose="020B0609020204030204" pitchFamily="49" charset="0"/>
              <a:ea typeface="Times New Roman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91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r>
              <a:rPr lang="ru-RU" dirty="0" smtClean="0"/>
              <a:t> и браузеры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dirty="0" smtClean="0"/>
              <a:t>Тут не всё гладко!</a:t>
            </a:r>
          </a:p>
          <a:p>
            <a:r>
              <a:rPr lang="ru-RU" sz="3200" dirty="0" smtClean="0"/>
              <a:t>Несмотря на наличие стандартов, некоторые возможности </a:t>
            </a:r>
            <a:r>
              <a:rPr lang="en-US" sz="3200" dirty="0" smtClean="0"/>
              <a:t>CSS (1, 2, 3) </a:t>
            </a:r>
            <a:r>
              <a:rPr lang="ru-RU" sz="3200" dirty="0" smtClean="0"/>
              <a:t>не поддерживаются вообще или поддерживаются «по-особенному» в зависимости от браузера и его версии.</a:t>
            </a:r>
            <a:endParaRPr lang="en-US" sz="3200" dirty="0" smtClean="0"/>
          </a:p>
          <a:p>
            <a:endParaRPr lang="ru-RU" sz="1600" dirty="0" smtClean="0"/>
          </a:p>
          <a:p>
            <a:r>
              <a:rPr lang="ru-RU" sz="3200" dirty="0" smtClean="0"/>
              <a:t>Тесты для браузеров: </a:t>
            </a:r>
            <a:r>
              <a:rPr lang="en-US" sz="3200" dirty="0" smtClean="0"/>
              <a:t>Acid1, Acid2, Acid3.</a:t>
            </a:r>
            <a:endParaRPr lang="ru-RU" sz="3200" dirty="0" smtClean="0"/>
          </a:p>
          <a:p>
            <a:r>
              <a:rPr lang="ru-RU" sz="3200" dirty="0" smtClean="0"/>
              <a:t>Сайт</a:t>
            </a:r>
            <a:r>
              <a:rPr lang="en-US" sz="3200" dirty="0"/>
              <a:t>: </a:t>
            </a:r>
            <a:r>
              <a:rPr lang="en-US" sz="3200" dirty="0">
                <a:hlinkClick r:id="rId2"/>
              </a:rPr>
              <a:t>http://caniuse.com</a:t>
            </a:r>
            <a:r>
              <a:rPr lang="en-US" sz="3200" dirty="0" smtClean="0">
                <a:hlinkClick r:id="rId2"/>
              </a:rPr>
              <a:t>/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81850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39718" t="39587" r="9940" b="36489"/>
          <a:stretch/>
        </p:blipFill>
        <p:spPr bwMode="auto">
          <a:xfrm>
            <a:off x="2157984" y="1005841"/>
            <a:ext cx="7699248" cy="49011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43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Наследование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i="1" dirty="0" smtClean="0"/>
              <a:t>Принцип наследования</a:t>
            </a:r>
            <a:r>
              <a:rPr lang="ru-RU" sz="3200" dirty="0" smtClean="0"/>
              <a:t>: некоторые свойства </a:t>
            </a:r>
            <a:r>
              <a:rPr lang="ru-RU" sz="3200" dirty="0"/>
              <a:t>CSS, объявленные для элементов-предков, наследуются элементами потомками</a:t>
            </a:r>
            <a:r>
              <a:rPr lang="ru-RU" sz="3200" dirty="0" smtClean="0"/>
              <a:t>.</a:t>
            </a:r>
          </a:p>
          <a:p>
            <a:endParaRPr lang="ru-RU" sz="3200" dirty="0" smtClean="0"/>
          </a:p>
          <a:p>
            <a:r>
              <a:rPr lang="ru-RU" sz="3200" dirty="0" smtClean="0"/>
              <a:t>Пример: если задать цвет шрифта для абзаца, всё в абзаце будет иметь этот цвет. Т.е. цвет шрифта – </a:t>
            </a:r>
            <a:r>
              <a:rPr lang="ru-RU" sz="3200" i="1" dirty="0" smtClean="0"/>
              <a:t>наследуемое свойство</a:t>
            </a:r>
            <a:r>
              <a:rPr lang="ru-RU" sz="3200" dirty="0" smtClean="0"/>
              <a:t>. А вот рамка вокруг элемента – это не наследуемое свойство. </a:t>
            </a:r>
          </a:p>
        </p:txBody>
      </p:sp>
    </p:spTree>
    <p:extLst>
      <p:ext uri="{BB962C8B-B14F-4D97-AF65-F5344CB8AC3E}">
        <p14:creationId xmlns:p14="http://schemas.microsoft.com/office/powerpoint/2010/main" val="205116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Наследование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26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border-color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red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6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border-width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1px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26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border-style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solid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ru-RU" sz="2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color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  <a:endParaRPr lang="en-US" sz="2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6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Paragraph with 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60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2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2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inlined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&gt;&lt;/</a:t>
            </a:r>
            <a:r>
              <a:rPr lang="en-US" sz="2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sz="2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05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Наследование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69232"/>
            <a:ext cx="4572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3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Наследование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i="1" dirty="0" smtClean="0"/>
              <a:t>Примечание</a:t>
            </a:r>
            <a:r>
              <a:rPr lang="ru-RU" sz="3200" dirty="0" smtClean="0"/>
              <a:t>: если свойство является ненаследуемым, то как правило, оно может принимать специальное значение 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inherit</a:t>
            </a:r>
            <a:r>
              <a:rPr lang="en-US" sz="3200" dirty="0" smtClean="0"/>
              <a:t>.</a:t>
            </a:r>
            <a:endParaRPr lang="ru-RU" sz="3200" dirty="0" smtClean="0"/>
          </a:p>
          <a:p>
            <a:endParaRPr lang="ru-RU" sz="3200" dirty="0"/>
          </a:p>
          <a:p>
            <a:r>
              <a:rPr lang="ru-RU" sz="3200" dirty="0" smtClean="0"/>
              <a:t>Это значение </a:t>
            </a:r>
            <a:r>
              <a:rPr lang="ru-RU" sz="3200" dirty="0"/>
              <a:t>сообщает, что необходимо наследовать значение свойства у родительского элемента. Естественно, результат будет заметен только в том случае, если у родителя </a:t>
            </a:r>
            <a:r>
              <a:rPr lang="ru-RU" sz="3200" dirty="0" smtClean="0"/>
              <a:t>свойство </a:t>
            </a:r>
            <a:r>
              <a:rPr lang="ru-RU" sz="3200" dirty="0"/>
              <a:t>установлено</a:t>
            </a:r>
            <a:r>
              <a:rPr lang="ru-RU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569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67478" y="61164"/>
            <a:ext cx="1074264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3182BD"/>
                </a:solidFill>
                <a:latin typeface="Courier New"/>
                <a:ea typeface="Times New Roman"/>
                <a:cs typeface="Times New Roman"/>
              </a:rPr>
              <a:t>div</a:t>
            </a:r>
            <a:r>
              <a:rPr lang="en-US" sz="2800" dirty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 { 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    </a:t>
            </a:r>
            <a:r>
              <a:rPr lang="en-US" sz="2800" dirty="0">
                <a:solidFill>
                  <a:srgbClr val="E6550D"/>
                </a:solidFill>
                <a:latin typeface="Courier New"/>
                <a:ea typeface="Times New Roman"/>
                <a:cs typeface="Times New Roman"/>
              </a:rPr>
              <a:t>border</a:t>
            </a:r>
            <a:r>
              <a:rPr lang="en-US" sz="2800" dirty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: </a:t>
            </a:r>
            <a:r>
              <a:rPr lang="en-US" sz="2800" dirty="0">
                <a:solidFill>
                  <a:srgbClr val="31A354"/>
                </a:solidFill>
                <a:latin typeface="Courier New"/>
                <a:ea typeface="Times New Roman"/>
                <a:cs typeface="Times New Roman"/>
              </a:rPr>
              <a:t>1px</a:t>
            </a:r>
            <a:r>
              <a:rPr lang="en-US" sz="2800" dirty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 solid green;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    </a:t>
            </a:r>
            <a:r>
              <a:rPr lang="en-US" sz="2800" dirty="0">
                <a:solidFill>
                  <a:srgbClr val="E6550D"/>
                </a:solidFill>
                <a:latin typeface="Courier New"/>
                <a:ea typeface="Times New Roman"/>
                <a:cs typeface="Times New Roman"/>
              </a:rPr>
              <a:t>padding</a:t>
            </a:r>
            <a:r>
              <a:rPr lang="en-US" sz="2800" dirty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: </a:t>
            </a:r>
            <a:r>
              <a:rPr lang="en-US" sz="2800" dirty="0">
                <a:solidFill>
                  <a:srgbClr val="31A354"/>
                </a:solidFill>
                <a:latin typeface="Courier New"/>
                <a:ea typeface="Times New Roman"/>
                <a:cs typeface="Times New Roman"/>
              </a:rPr>
              <a:t>10px</a:t>
            </a:r>
            <a:r>
              <a:rPr lang="en-US" sz="2800" dirty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;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   }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   </a:t>
            </a:r>
            <a:r>
              <a:rPr lang="en-US" sz="2800" dirty="0">
                <a:solidFill>
                  <a:srgbClr val="3182BD"/>
                </a:solidFill>
                <a:latin typeface="Courier New"/>
                <a:ea typeface="Times New Roman"/>
                <a:cs typeface="Times New Roman"/>
              </a:rPr>
              <a:t>p</a:t>
            </a:r>
            <a:r>
              <a:rPr lang="en-US" sz="2800" dirty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 {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    </a:t>
            </a:r>
            <a:r>
              <a:rPr lang="en-US" sz="2800" dirty="0">
                <a:solidFill>
                  <a:srgbClr val="E6550D"/>
                </a:solidFill>
                <a:latin typeface="Courier New"/>
                <a:ea typeface="Times New Roman"/>
                <a:cs typeface="Times New Roman"/>
              </a:rPr>
              <a:t>border</a:t>
            </a:r>
            <a:r>
              <a:rPr lang="en-US" sz="2800" dirty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: </a:t>
            </a:r>
            <a:r>
              <a:rPr lang="en-US" sz="2800" dirty="0">
                <a:solidFill>
                  <a:srgbClr val="31A354"/>
                </a:solidFill>
                <a:latin typeface="Courier New"/>
                <a:ea typeface="Times New Roman"/>
                <a:cs typeface="Times New Roman"/>
              </a:rPr>
              <a:t>inherit</a:t>
            </a:r>
            <a:r>
              <a:rPr lang="en-US" sz="2800" dirty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;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    </a:t>
            </a:r>
            <a:r>
              <a:rPr lang="en-US" sz="2800" dirty="0">
                <a:solidFill>
                  <a:srgbClr val="E6550D"/>
                </a:solidFill>
                <a:latin typeface="Courier New"/>
                <a:ea typeface="Times New Roman"/>
                <a:cs typeface="Times New Roman"/>
              </a:rPr>
              <a:t>padding</a:t>
            </a:r>
            <a:r>
              <a:rPr lang="en-US" sz="2800" dirty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: </a:t>
            </a:r>
            <a:r>
              <a:rPr lang="en-US" sz="2800" dirty="0">
                <a:solidFill>
                  <a:srgbClr val="31A354"/>
                </a:solidFill>
                <a:latin typeface="Courier New"/>
                <a:ea typeface="Times New Roman"/>
                <a:cs typeface="Times New Roman"/>
              </a:rPr>
              <a:t>inherit</a:t>
            </a:r>
            <a:r>
              <a:rPr lang="en-US" sz="2800" dirty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;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   }</a:t>
            </a:r>
            <a:endParaRPr lang="ru-RU" sz="2800" dirty="0">
              <a:ea typeface="Times New Roman"/>
              <a:cs typeface="Times New Roman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800" dirty="0">
                <a:solidFill>
                  <a:srgbClr val="333333"/>
                </a:solidFill>
                <a:latin typeface="Courier New"/>
                <a:ea typeface="Times New Roman"/>
                <a:cs typeface="Times New Roman"/>
              </a:rPr>
              <a:t>. . .</a:t>
            </a:r>
            <a:endParaRPr lang="ru-RU" sz="2800" dirty="0">
              <a:ea typeface="Times New Roman"/>
              <a:cs typeface="Times New Roman"/>
            </a:endParaRPr>
          </a:p>
          <a:p>
            <a:r>
              <a:rPr lang="en-US" sz="2800" dirty="0">
                <a:solidFill>
                  <a:srgbClr val="333333"/>
                </a:solidFill>
                <a:latin typeface="Courier New"/>
                <a:ea typeface="Times New Roman"/>
              </a:rPr>
              <a:t>   </a:t>
            </a:r>
            <a:r>
              <a:rPr lang="ru-RU" sz="2800" dirty="0">
                <a:solidFill>
                  <a:srgbClr val="3182BD"/>
                </a:solidFill>
                <a:latin typeface="Courier New"/>
                <a:ea typeface="Times New Roman"/>
              </a:rPr>
              <a:t>&lt;</a:t>
            </a:r>
            <a:r>
              <a:rPr lang="ru-RU" sz="2800" dirty="0" err="1">
                <a:solidFill>
                  <a:srgbClr val="3182BD"/>
                </a:solidFill>
                <a:latin typeface="Courier New"/>
                <a:ea typeface="Times New Roman"/>
              </a:rPr>
              <a:t>div</a:t>
            </a:r>
            <a:r>
              <a:rPr lang="ru-RU" sz="2800" dirty="0">
                <a:solidFill>
                  <a:srgbClr val="3182BD"/>
                </a:solidFill>
                <a:latin typeface="Courier New"/>
                <a:ea typeface="Times New Roman"/>
              </a:rPr>
              <a:t>&gt;&lt;p&gt;</a:t>
            </a:r>
            <a:r>
              <a:rPr lang="ru-RU" sz="2800" dirty="0">
                <a:solidFill>
                  <a:srgbClr val="333333"/>
                </a:solidFill>
                <a:latin typeface="Courier New"/>
                <a:ea typeface="Times New Roman"/>
              </a:rPr>
              <a:t>Внимание, запрашиваемая страница не найдена!</a:t>
            </a:r>
            <a:r>
              <a:rPr lang="ru-RU" sz="2800" dirty="0">
                <a:solidFill>
                  <a:srgbClr val="3182BD"/>
                </a:solidFill>
                <a:latin typeface="Courier New"/>
                <a:ea typeface="Times New Roman"/>
              </a:rPr>
              <a:t>&lt;/p&gt;&lt;/</a:t>
            </a:r>
            <a:r>
              <a:rPr lang="ru-RU" sz="2800" dirty="0" err="1">
                <a:solidFill>
                  <a:srgbClr val="3182BD"/>
                </a:solidFill>
                <a:latin typeface="Courier New"/>
                <a:ea typeface="Times New Roman"/>
              </a:rPr>
              <a:t>div</a:t>
            </a:r>
            <a:r>
              <a:rPr lang="ru-RU" sz="2800" dirty="0">
                <a:solidFill>
                  <a:srgbClr val="3182BD"/>
                </a:solidFill>
                <a:latin typeface="Courier New"/>
                <a:ea typeface="Times New Roman"/>
              </a:rPr>
              <a:t>&gt;</a:t>
            </a:r>
            <a:r>
              <a:rPr lang="ru-RU" sz="2800" dirty="0">
                <a:solidFill>
                  <a:srgbClr val="333333"/>
                </a:solidFill>
                <a:latin typeface="Courier New"/>
                <a:ea typeface="Times New Roman"/>
              </a:rPr>
              <a:t> </a:t>
            </a:r>
            <a:endParaRPr lang="ru-RU" sz="2800" dirty="0"/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5032" t="34342" r="33171" b="53550"/>
          <a:stretch/>
        </p:blipFill>
        <p:spPr bwMode="auto">
          <a:xfrm>
            <a:off x="657886" y="4893255"/>
            <a:ext cx="9008628" cy="14328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2748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Каскадирование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dirty="0" smtClean="0"/>
              <a:t>Введём следующие категории </a:t>
            </a:r>
            <a:r>
              <a:rPr lang="en-US" sz="3200" dirty="0" smtClean="0"/>
              <a:t>CSS:</a:t>
            </a:r>
          </a:p>
          <a:p>
            <a:r>
              <a:rPr lang="ru-RU" sz="3200" dirty="0" smtClean="0"/>
              <a:t>1. </a:t>
            </a:r>
            <a:r>
              <a:rPr lang="en-US" sz="3200" b="1" dirty="0" smtClean="0"/>
              <a:t>Default CSS</a:t>
            </a:r>
            <a:r>
              <a:rPr lang="en-US" sz="3200" dirty="0" smtClean="0"/>
              <a:t> – </a:t>
            </a:r>
            <a:r>
              <a:rPr lang="ru-RU" sz="3200" dirty="0" smtClean="0"/>
              <a:t>«встроена» в браузер</a:t>
            </a:r>
          </a:p>
          <a:p>
            <a:r>
              <a:rPr lang="ru-RU" sz="3200" dirty="0" smtClean="0"/>
              <a:t>2. </a:t>
            </a:r>
            <a:r>
              <a:rPr lang="en-US" sz="3200" b="1" dirty="0" smtClean="0"/>
              <a:t>User CSS</a:t>
            </a:r>
            <a:r>
              <a:rPr lang="en-US" sz="3200" dirty="0" smtClean="0"/>
              <a:t> – </a:t>
            </a:r>
            <a:r>
              <a:rPr lang="ru-RU" sz="3200" dirty="0" smtClean="0"/>
              <a:t>создаётся и настраивается пользователем сайта (</a:t>
            </a:r>
            <a:r>
              <a:rPr lang="en-US" sz="3200" dirty="0">
                <a:hlinkClick r:id="rId2"/>
              </a:rPr>
              <a:t>http://</a:t>
            </a:r>
            <a:r>
              <a:rPr lang="en-US" sz="3200" dirty="0" smtClean="0">
                <a:hlinkClick r:id="rId2"/>
              </a:rPr>
              <a:t>superuser.com/questions/318912/how-to-override-the-css-of-a-site-in-firefox-with-usercontent-css</a:t>
            </a:r>
            <a:r>
              <a:rPr lang="ru-RU" sz="3200" dirty="0" smtClean="0"/>
              <a:t>)</a:t>
            </a:r>
          </a:p>
          <a:p>
            <a:r>
              <a:rPr lang="ru-RU" sz="3200" dirty="0" smtClean="0"/>
              <a:t>3. </a:t>
            </a:r>
            <a:r>
              <a:rPr lang="en-US" sz="3200" b="1" dirty="0" smtClean="0"/>
              <a:t>Author CSS </a:t>
            </a:r>
            <a:r>
              <a:rPr lang="en-US" sz="3200" dirty="0" smtClean="0"/>
              <a:t>– </a:t>
            </a:r>
            <a:r>
              <a:rPr lang="ru-RU" sz="3200" dirty="0" smtClean="0"/>
              <a:t>создаётся автором </a:t>
            </a:r>
            <a:r>
              <a:rPr lang="en-US" sz="3200" dirty="0" smtClean="0"/>
              <a:t>HTML-</a:t>
            </a:r>
            <a:r>
              <a:rPr lang="ru-RU" sz="3200" dirty="0" smtClean="0"/>
              <a:t>страницы</a:t>
            </a:r>
          </a:p>
        </p:txBody>
      </p:sp>
    </p:spTree>
    <p:extLst>
      <p:ext uri="{BB962C8B-B14F-4D97-AF65-F5344CB8AC3E}">
        <p14:creationId xmlns:p14="http://schemas.microsoft.com/office/powerpoint/2010/main" val="342709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Каскадирование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dirty="0" smtClean="0"/>
              <a:t>Согласно принципу каскадирования, порядок применения стилей такой:</a:t>
            </a:r>
            <a:endParaRPr lang="en-US" sz="3200" dirty="0" smtClean="0"/>
          </a:p>
          <a:p>
            <a:r>
              <a:rPr lang="ru-RU" sz="3200" dirty="0" smtClean="0"/>
              <a:t>1. </a:t>
            </a:r>
            <a:r>
              <a:rPr lang="en-US" sz="3200" b="1" dirty="0" smtClean="0"/>
              <a:t>Default CSS</a:t>
            </a:r>
            <a:endParaRPr lang="ru-RU" sz="3200" b="1" dirty="0" smtClean="0"/>
          </a:p>
          <a:p>
            <a:r>
              <a:rPr lang="ru-RU" sz="3200" dirty="0" smtClean="0"/>
              <a:t>2. </a:t>
            </a:r>
            <a:r>
              <a:rPr lang="en-US" sz="3200" b="1" dirty="0" smtClean="0"/>
              <a:t>User CSS</a:t>
            </a:r>
            <a:endParaRPr lang="ru-RU" sz="3200" b="1" dirty="0" smtClean="0"/>
          </a:p>
          <a:p>
            <a:r>
              <a:rPr lang="ru-RU" sz="3200" dirty="0" smtClean="0"/>
              <a:t>3. </a:t>
            </a:r>
            <a:r>
              <a:rPr lang="en-US" sz="3200" b="1" dirty="0" smtClean="0"/>
              <a:t>Author CSS</a:t>
            </a:r>
            <a:endParaRPr lang="ru-RU" sz="3200" b="1" dirty="0" smtClean="0"/>
          </a:p>
          <a:p>
            <a:r>
              <a:rPr lang="ru-RU" sz="3200" dirty="0" smtClean="0"/>
              <a:t>4. </a:t>
            </a:r>
            <a:r>
              <a:rPr lang="en-US" sz="3200" b="1" dirty="0"/>
              <a:t>Author </a:t>
            </a:r>
            <a:r>
              <a:rPr lang="en-US" sz="3200" b="1" dirty="0" smtClean="0"/>
              <a:t>CSS</a:t>
            </a:r>
            <a:r>
              <a:rPr lang="ru-RU" sz="3200" b="1" dirty="0" smtClean="0"/>
              <a:t> с </a:t>
            </a:r>
            <a:r>
              <a:rPr lang="en-US" sz="3200" b="1" dirty="0" smtClean="0"/>
              <a:t>!important</a:t>
            </a:r>
            <a:endParaRPr lang="ru-RU" sz="3200" b="1" dirty="0"/>
          </a:p>
          <a:p>
            <a:r>
              <a:rPr lang="en-US" sz="3200" dirty="0" smtClean="0"/>
              <a:t>5</a:t>
            </a:r>
            <a:r>
              <a:rPr lang="ru-RU" sz="3200" dirty="0" smtClean="0"/>
              <a:t>. </a:t>
            </a:r>
            <a:r>
              <a:rPr lang="en-US" sz="3200" b="1" dirty="0" smtClean="0"/>
              <a:t>User </a:t>
            </a:r>
            <a:r>
              <a:rPr lang="en-US" sz="3200" b="1" dirty="0"/>
              <a:t>CSS</a:t>
            </a:r>
            <a:r>
              <a:rPr lang="ru-RU" sz="3200" b="1" dirty="0"/>
              <a:t> с </a:t>
            </a:r>
            <a:r>
              <a:rPr lang="en-US" sz="3200" b="1" dirty="0"/>
              <a:t>!important</a:t>
            </a:r>
            <a:endParaRPr lang="ru-RU" sz="3200" b="1" dirty="0"/>
          </a:p>
          <a:p>
            <a:endParaRPr lang="ru-RU" sz="3200" dirty="0" smtClean="0"/>
          </a:p>
        </p:txBody>
      </p:sp>
    </p:spTree>
    <p:extLst>
      <p:ext uri="{BB962C8B-B14F-4D97-AF65-F5344CB8AC3E}">
        <p14:creationId xmlns:p14="http://schemas.microsoft.com/office/powerpoint/2010/main" val="125908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 правила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36321"/>
          </a:xfrm>
        </p:spPr>
        <p:txBody>
          <a:bodyPr>
            <a:noAutofit/>
          </a:bodyPr>
          <a:lstStyle/>
          <a:p>
            <a:r>
              <a:rPr lang="ru-RU" sz="3200" dirty="0" smtClean="0"/>
              <a:t>Иногда бывает так, что у элемента какое-то свойство </a:t>
            </a:r>
            <a:r>
              <a:rPr lang="en-US" sz="3200" dirty="0" smtClean="0"/>
              <a:t>CSS </a:t>
            </a:r>
            <a:r>
              <a:rPr lang="ru-RU" sz="3200" dirty="0" smtClean="0"/>
              <a:t>установлено в разные значения в разных правилах.</a:t>
            </a:r>
          </a:p>
          <a:p>
            <a:endParaRPr lang="ru-RU" sz="3200" dirty="0" smtClean="0"/>
          </a:p>
          <a:p>
            <a:r>
              <a:rPr lang="ru-RU" sz="3200" dirty="0" smtClean="0"/>
              <a:t>Выяснить реальное значение поможет </a:t>
            </a:r>
            <a:r>
              <a:rPr lang="ru-RU" sz="3200" b="1" dirty="0" smtClean="0"/>
              <a:t>вес правила</a:t>
            </a:r>
            <a:r>
              <a:rPr lang="ru-RU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26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Вес правила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3"/>
                <a:ext cx="10198249" cy="4036321"/>
              </a:xfrm>
            </p:spPr>
            <p:txBody>
              <a:bodyPr>
                <a:noAutofit/>
              </a:bodyPr>
              <a:lstStyle/>
              <a:p>
                <a:r>
                  <a:rPr lang="ru-RU" sz="3200" dirty="0" smtClean="0"/>
                  <a:t>Вес правила – четвёрка чисел вида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𝑖𝑑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ru-RU" sz="3200" dirty="0" smtClean="0"/>
              </a:p>
              <a:p>
                <a:endParaRPr lang="ru-RU" sz="32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 smtClean="0"/>
                  <a:t> если правило записано в </a:t>
                </a:r>
                <a:r>
                  <a:rPr lang="en-US" sz="28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style</a:t>
                </a:r>
                <a:r>
                  <a:rPr lang="en-US" sz="3200" dirty="0" smtClean="0"/>
                  <a:t>, </a:t>
                </a:r>
                <a:r>
                  <a:rPr lang="ru-RU" sz="3200" dirty="0" smtClean="0"/>
                  <a:t>его вес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3200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= </a:t>
                </a:r>
                <a:r>
                  <a:rPr lang="ru-RU" sz="3200" dirty="0" smtClean="0"/>
                  <a:t>число </a:t>
                </a:r>
                <a:r>
                  <a:rPr lang="ru-RU" sz="3200" dirty="0"/>
                  <a:t>селекторов </a:t>
                </a:r>
                <a:r>
                  <a:rPr lang="ru-RU" sz="3200" dirty="0" smtClean="0"/>
                  <a:t>идентификаторов</a:t>
                </a:r>
                <a:r>
                  <a:rPr lang="en-US" sz="3200" dirty="0" smtClean="0"/>
                  <a:t> </a:t>
                </a:r>
                <a:r>
                  <a:rPr lang="ru-RU" sz="3200" dirty="0" smtClean="0"/>
                  <a:t>у правила;</a:t>
                </a:r>
                <a:endParaRPr lang="ru-RU" sz="32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= </a:t>
                </a:r>
                <a:r>
                  <a:rPr lang="ru-RU" sz="3200" dirty="0" smtClean="0"/>
                  <a:t>число </a:t>
                </a:r>
                <a:r>
                  <a:rPr lang="ru-RU" sz="3200" dirty="0"/>
                  <a:t>селекторов </a:t>
                </a:r>
                <a:r>
                  <a:rPr lang="ru-RU" sz="3200" dirty="0" smtClean="0"/>
                  <a:t>классов</a:t>
                </a:r>
                <a:r>
                  <a:rPr lang="en-US" sz="3200" dirty="0" smtClean="0"/>
                  <a:t>,</a:t>
                </a:r>
                <a:r>
                  <a:rPr lang="ru-RU" sz="3200" dirty="0" smtClean="0"/>
                  <a:t> </a:t>
                </a:r>
                <a:r>
                  <a:rPr lang="ru-RU" sz="3200" dirty="0" err="1" smtClean="0"/>
                  <a:t>псевдоклассов</a:t>
                </a:r>
                <a:r>
                  <a:rPr lang="en-US" sz="3200" dirty="0" smtClean="0"/>
                  <a:t>, </a:t>
                </a:r>
                <a:r>
                  <a:rPr lang="ru-RU" sz="3200" dirty="0" smtClean="0"/>
                  <a:t>атрибутов;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= </a:t>
                </a:r>
                <a:r>
                  <a:rPr lang="ru-RU" sz="3200" dirty="0" smtClean="0"/>
                  <a:t>число </a:t>
                </a:r>
                <a:r>
                  <a:rPr lang="ru-RU" sz="3200" dirty="0"/>
                  <a:t>селекторов элементов и </a:t>
                </a:r>
                <a:r>
                  <a:rPr lang="ru-RU" sz="3200" dirty="0" err="1" smtClean="0"/>
                  <a:t>псевдоэлементов</a:t>
                </a:r>
                <a:r>
                  <a:rPr lang="ru-RU" sz="3200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3"/>
                <a:ext cx="10198249" cy="4036321"/>
              </a:xfrm>
              <a:blipFill rotWithShape="0">
                <a:blip r:embed="rId3"/>
                <a:stretch>
                  <a:fillRect l="-2212" t="-3021" r="-18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97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4091</TotalTime>
  <Words>4574</Words>
  <Application>Microsoft Office PowerPoint</Application>
  <PresentationFormat>Широкоэкранный</PresentationFormat>
  <Paragraphs>913</Paragraphs>
  <Slides>105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105</vt:i4>
      </vt:variant>
    </vt:vector>
  </HeadingPairs>
  <TitlesOfParts>
    <vt:vector size="115" baseType="lpstr">
      <vt:lpstr>Arial</vt:lpstr>
      <vt:lpstr>Calibri</vt:lpstr>
      <vt:lpstr>Calibri Light</vt:lpstr>
      <vt:lpstr>Cambria Math</vt:lpstr>
      <vt:lpstr>Consolas</vt:lpstr>
      <vt:lpstr>Courier New</vt:lpstr>
      <vt:lpstr>Helvetica</vt:lpstr>
      <vt:lpstr>Times New Roman</vt:lpstr>
      <vt:lpstr>Wingdings</vt:lpstr>
      <vt:lpstr>Retrospect</vt:lpstr>
      <vt:lpstr>СОВРЕМЕННЫЕ ТЕХНОЛОГИИ РАЗРАБОТКИ WEB-ПРИЛОЖЕНИЙ</vt:lpstr>
      <vt:lpstr>Базовые сведения о CSS</vt:lpstr>
      <vt:lpstr>1. CSS – назначение и история</vt:lpstr>
      <vt:lpstr>Цель создания CSS</vt:lpstr>
      <vt:lpstr>CSS Zen Garden: www.csszengarden.com http://www.csszengarden.com/tr/ru/</vt:lpstr>
      <vt:lpstr>История CSS</vt:lpstr>
      <vt:lpstr>История CSS</vt:lpstr>
      <vt:lpstr>Презентация PowerPoint</vt:lpstr>
      <vt:lpstr>CSS и браузеры</vt:lpstr>
      <vt:lpstr>CSS и браузеры</vt:lpstr>
      <vt:lpstr>Презентация PowerPoint</vt:lpstr>
      <vt:lpstr>2. Терминология и синтаксис CSS</vt:lpstr>
      <vt:lpstr>Терминология и синтаксис CSS</vt:lpstr>
      <vt:lpstr>Терминология и синтаксис CSS</vt:lpstr>
      <vt:lpstr>Пример правила CSS</vt:lpstr>
      <vt:lpstr>Значения CSS-свойств</vt:lpstr>
      <vt:lpstr>Значения CSS-свойств</vt:lpstr>
      <vt:lpstr>Единицы измерения размера</vt:lpstr>
      <vt:lpstr>Задание цвета</vt:lpstr>
      <vt:lpstr>Задание цвета  http://www.colorpicker.com/ </vt:lpstr>
      <vt:lpstr>Задание цвета  blacksunsoftware.com/colormania https://sovetybloga.ru/colormania-kak-polzovatsya-kak-uznat-html-kod-cveta/ </vt:lpstr>
      <vt:lpstr>Задание адреса</vt:lpstr>
      <vt:lpstr>Единицы измерения углов, времени</vt:lpstr>
      <vt:lpstr>@charset</vt:lpstr>
      <vt:lpstr>@import</vt:lpstr>
      <vt:lpstr>Подключение CSS к веб-странице – 1</vt:lpstr>
      <vt:lpstr>Подключение CSS к веб-странице – 2</vt:lpstr>
      <vt:lpstr>Подключение CSS к веб-странице – 3</vt:lpstr>
      <vt:lpstr>Подключение CSS к веб-странице – 4</vt:lpstr>
      <vt:lpstr>Подключение CSS к XML-документу</vt:lpstr>
      <vt:lpstr>Селекторы CSS</vt:lpstr>
      <vt:lpstr>Универсальный селектор</vt:lpstr>
      <vt:lpstr>Селектор элементов</vt:lpstr>
      <vt:lpstr>Селектор классов</vt:lpstr>
      <vt:lpstr>Селектор идентификаторов </vt:lpstr>
      <vt:lpstr>Селекция по атрибутам</vt:lpstr>
      <vt:lpstr>Простой селектор атрибута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Комбинации селекторов</vt:lpstr>
      <vt:lpstr>Комбинации селекторов</vt:lpstr>
      <vt:lpstr>Комбинации селекторов</vt:lpstr>
      <vt:lpstr>Комбинации селекторов</vt:lpstr>
      <vt:lpstr>Комбинации селекторов</vt:lpstr>
      <vt:lpstr>Комбинации селекторов</vt:lpstr>
      <vt:lpstr>Псевдоклассы</vt:lpstr>
      <vt:lpstr>Псевдоклассы – состояние</vt:lpstr>
      <vt:lpstr>:hover </vt:lpstr>
      <vt:lpstr>:visited </vt:lpstr>
      <vt:lpstr>:focus </vt:lpstr>
      <vt:lpstr>Псевдоклассы – структура</vt:lpstr>
      <vt:lpstr>:first-child и :last-child </vt:lpstr>
      <vt:lpstr>:nth-child </vt:lpstr>
      <vt:lpstr>odd и even </vt:lpstr>
      <vt:lpstr>***Счётчик n</vt:lpstr>
      <vt:lpstr>n + 1 </vt:lpstr>
      <vt:lpstr>:first-of-type </vt:lpstr>
      <vt:lpstr>Псевдоклассы – структура</vt:lpstr>
      <vt:lpstr>Псевдоклассы</vt:lpstr>
      <vt:lpstr>Псевдоклассы</vt:lpstr>
      <vt:lpstr>Псевдоклассы – UI (всё в CSS3)</vt:lpstr>
      <vt:lpstr>:checked  </vt:lpstr>
      <vt:lpstr>:disabled </vt:lpstr>
      <vt:lpstr>Псевдоклассы – вне категорий</vt:lpstr>
      <vt:lpstr>:empty  </vt:lpstr>
      <vt:lpstr>Презентация PowerPoint</vt:lpstr>
      <vt:lpstr>Презентация PowerPoint</vt:lpstr>
      <vt:lpstr>Псевдоэлементы</vt:lpstr>
      <vt:lpstr>Псевдоэлементы</vt:lpstr>
      <vt:lpstr>Псевдоэлементы – пример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Наследование</vt:lpstr>
      <vt:lpstr>Наследование</vt:lpstr>
      <vt:lpstr>Наследование</vt:lpstr>
      <vt:lpstr>Наследование</vt:lpstr>
      <vt:lpstr>Презентация PowerPoint</vt:lpstr>
      <vt:lpstr>Каскадирование</vt:lpstr>
      <vt:lpstr>Каскадирование</vt:lpstr>
      <vt:lpstr>Вес правила</vt:lpstr>
      <vt:lpstr>Вес правила</vt:lpstr>
      <vt:lpstr>Вес правила – примеры</vt:lpstr>
      <vt:lpstr>Вес правила</vt:lpstr>
      <vt:lpstr>Вес правила  </vt:lpstr>
      <vt:lpstr>Вес правила 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</dc:creator>
  <cp:lastModifiedBy>ANNA</cp:lastModifiedBy>
  <cp:revision>335</cp:revision>
  <cp:lastPrinted>2016-01-26T13:20:45Z</cp:lastPrinted>
  <dcterms:created xsi:type="dcterms:W3CDTF">2015-03-09T11:51:14Z</dcterms:created>
  <dcterms:modified xsi:type="dcterms:W3CDTF">2023-09-11T09:53:49Z</dcterms:modified>
</cp:coreProperties>
</file>